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Lst>
  <p:sldSz cx="18288000" cy="10287000"/>
  <p:notesSz cx="6858000" cy="9144000"/>
  <p:embeddedFontLst>
    <p:embeddedFont>
      <p:font typeface="Alata" panose="020B0604020202020204" charset="0"/>
      <p:regular r:id="rId14"/>
    </p:embeddedFont>
    <p:embeddedFont>
      <p:font typeface="Cabin" panose="020B0604020202020204" charset="0"/>
      <p:regular r:id="rId15"/>
    </p:embeddedFont>
    <p:embeddedFont>
      <p:font typeface="Cabin Bold" panose="020B0604020202020204" charset="0"/>
      <p:regular r:id="rId16"/>
    </p:embeddedFont>
    <p:embeddedFont>
      <p:font typeface="Cabin Semi-Bold" panose="020B0604020202020204" charset="0"/>
      <p:regular r:id="rId17"/>
    </p:embeddedFont>
    <p:embeddedFont>
      <p:font typeface="Paytone One"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40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22.svg"/><Relationship Id="rId7" Type="http://schemas.openxmlformats.org/officeDocument/2006/relationships/image" Target="../media/image6.svg"/><Relationship Id="rId12"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8.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27.png"/><Relationship Id="rId4" Type="http://schemas.openxmlformats.org/officeDocument/2006/relationships/image" Target="../media/image3.png"/><Relationship Id="rId9" Type="http://schemas.openxmlformats.org/officeDocument/2006/relationships/image" Target="../media/image26.sv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svg"/><Relationship Id="rId7" Type="http://schemas.openxmlformats.org/officeDocument/2006/relationships/image" Target="../media/image2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2.sv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svg"/><Relationship Id="rId7" Type="http://schemas.openxmlformats.org/officeDocument/2006/relationships/image" Target="../media/image8.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F1EC"/>
        </a:solidFill>
        <a:effectLst/>
      </p:bgPr>
    </p:bg>
    <p:spTree>
      <p:nvGrpSpPr>
        <p:cNvPr id="1" name=""/>
        <p:cNvGrpSpPr/>
        <p:nvPr/>
      </p:nvGrpSpPr>
      <p:grpSpPr>
        <a:xfrm>
          <a:off x="0" y="0"/>
          <a:ext cx="0" cy="0"/>
          <a:chOff x="0" y="0"/>
          <a:chExt cx="0" cy="0"/>
        </a:xfrm>
      </p:grpSpPr>
      <p:sp>
        <p:nvSpPr>
          <p:cNvPr id="2" name="Freeform 2"/>
          <p:cNvSpPr/>
          <p:nvPr/>
        </p:nvSpPr>
        <p:spPr>
          <a:xfrm>
            <a:off x="12793618" y="6172200"/>
            <a:ext cx="2409028" cy="4114800"/>
          </a:xfrm>
          <a:custGeom>
            <a:avLst/>
            <a:gdLst/>
            <a:ahLst/>
            <a:cxnLst/>
            <a:rect l="l" t="t" r="r" b="b"/>
            <a:pathLst>
              <a:path w="2409028" h="4114800">
                <a:moveTo>
                  <a:pt x="0" y="0"/>
                </a:moveTo>
                <a:lnTo>
                  <a:pt x="2409029" y="0"/>
                </a:lnTo>
                <a:lnTo>
                  <a:pt x="2409029"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3794987" y="6172200"/>
            <a:ext cx="2304288" cy="4114800"/>
          </a:xfrm>
          <a:custGeom>
            <a:avLst/>
            <a:gdLst/>
            <a:ahLst/>
            <a:cxnLst/>
            <a:rect l="l" t="t" r="r" b="b"/>
            <a:pathLst>
              <a:path w="2304288" h="4114800">
                <a:moveTo>
                  <a:pt x="0" y="0"/>
                </a:moveTo>
                <a:lnTo>
                  <a:pt x="2304288" y="0"/>
                </a:lnTo>
                <a:lnTo>
                  <a:pt x="230428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6585050" y="6172200"/>
            <a:ext cx="2603546" cy="4114800"/>
          </a:xfrm>
          <a:custGeom>
            <a:avLst/>
            <a:gdLst/>
            <a:ahLst/>
            <a:cxnLst/>
            <a:rect l="l" t="t" r="r" b="b"/>
            <a:pathLst>
              <a:path w="2603546" h="4114800">
                <a:moveTo>
                  <a:pt x="0" y="0"/>
                </a:moveTo>
                <a:lnTo>
                  <a:pt x="2603546" y="0"/>
                </a:lnTo>
                <a:lnTo>
                  <a:pt x="2603546"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9674371" y="6172200"/>
            <a:ext cx="2633472" cy="4114800"/>
          </a:xfrm>
          <a:custGeom>
            <a:avLst/>
            <a:gdLst/>
            <a:ahLst/>
            <a:cxnLst/>
            <a:rect l="l" t="t" r="r" b="b"/>
            <a:pathLst>
              <a:path w="2633472" h="4114800">
                <a:moveTo>
                  <a:pt x="0" y="0"/>
                </a:moveTo>
                <a:lnTo>
                  <a:pt x="2633472" y="0"/>
                </a:lnTo>
                <a:lnTo>
                  <a:pt x="2633472"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a:off x="350543" y="6172200"/>
            <a:ext cx="2835471" cy="4114800"/>
          </a:xfrm>
          <a:custGeom>
            <a:avLst/>
            <a:gdLst/>
            <a:ahLst/>
            <a:cxnLst/>
            <a:rect l="l" t="t" r="r" b="b"/>
            <a:pathLst>
              <a:path w="2835471" h="4114800">
                <a:moveTo>
                  <a:pt x="0" y="0"/>
                </a:moveTo>
                <a:lnTo>
                  <a:pt x="2835471" y="0"/>
                </a:lnTo>
                <a:lnTo>
                  <a:pt x="2835471"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7" name="Freeform 7"/>
          <p:cNvSpPr/>
          <p:nvPr/>
        </p:nvSpPr>
        <p:spPr>
          <a:xfrm>
            <a:off x="15688422" y="6172200"/>
            <a:ext cx="2371621" cy="4114800"/>
          </a:xfrm>
          <a:custGeom>
            <a:avLst/>
            <a:gdLst/>
            <a:ahLst/>
            <a:cxnLst/>
            <a:rect l="l" t="t" r="r" b="b"/>
            <a:pathLst>
              <a:path w="2371621" h="4114800">
                <a:moveTo>
                  <a:pt x="0" y="0"/>
                </a:moveTo>
                <a:lnTo>
                  <a:pt x="2371621" y="0"/>
                </a:lnTo>
                <a:lnTo>
                  <a:pt x="2371621"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8" name="TextBox 8"/>
          <p:cNvSpPr txBox="1"/>
          <p:nvPr/>
        </p:nvSpPr>
        <p:spPr>
          <a:xfrm>
            <a:off x="672925" y="1345737"/>
            <a:ext cx="17031343" cy="3547622"/>
          </a:xfrm>
          <a:prstGeom prst="rect">
            <a:avLst/>
          </a:prstGeom>
        </p:spPr>
        <p:txBody>
          <a:bodyPr lIns="0" tIns="0" rIns="0" bIns="0" rtlCol="0" anchor="t">
            <a:spAutoFit/>
          </a:bodyPr>
          <a:lstStyle/>
          <a:p>
            <a:pPr marL="0" lvl="0" indent="0" algn="ctr">
              <a:lnSpc>
                <a:spcPts val="9262"/>
              </a:lnSpc>
            </a:pPr>
            <a:r>
              <a:rPr lang="en-US" sz="8420" dirty="0" err="1">
                <a:solidFill>
                  <a:srgbClr val="6B9080"/>
                </a:solidFill>
                <a:latin typeface="Paytone One"/>
                <a:ea typeface="Paytone One"/>
                <a:cs typeface="Paytone One"/>
                <a:sym typeface="Paytone One"/>
              </a:rPr>
              <a:t>Tìm</a:t>
            </a:r>
            <a:r>
              <a:rPr lang="en-US" sz="8420" dirty="0">
                <a:solidFill>
                  <a:srgbClr val="6B9080"/>
                </a:solidFill>
                <a:latin typeface="Paytone One"/>
                <a:ea typeface="Paytone One"/>
                <a:cs typeface="Paytone One"/>
                <a:sym typeface="Paytone One"/>
              </a:rPr>
              <a:t> </a:t>
            </a:r>
            <a:r>
              <a:rPr lang="en-US" sz="8420" dirty="0" err="1">
                <a:solidFill>
                  <a:srgbClr val="6B9080"/>
                </a:solidFill>
                <a:latin typeface="Paytone One"/>
                <a:ea typeface="Paytone One"/>
                <a:cs typeface="Paytone One"/>
                <a:sym typeface="Paytone One"/>
              </a:rPr>
              <a:t>hiểu</a:t>
            </a:r>
            <a:r>
              <a:rPr lang="en-US" sz="8420" dirty="0">
                <a:solidFill>
                  <a:srgbClr val="6B9080"/>
                </a:solidFill>
                <a:latin typeface="Paytone One"/>
                <a:ea typeface="Paytone One"/>
                <a:cs typeface="Paytone One"/>
                <a:sym typeface="Paytone One"/>
              </a:rPr>
              <a:t> </a:t>
            </a:r>
            <a:r>
              <a:rPr lang="en-US" sz="8420" dirty="0" err="1">
                <a:solidFill>
                  <a:srgbClr val="6B9080"/>
                </a:solidFill>
                <a:latin typeface="Paytone One"/>
                <a:ea typeface="Paytone One"/>
                <a:cs typeface="Paytone One"/>
                <a:sym typeface="Paytone One"/>
              </a:rPr>
              <a:t>những</a:t>
            </a:r>
            <a:r>
              <a:rPr lang="en-US" sz="8420" dirty="0">
                <a:solidFill>
                  <a:srgbClr val="6B9080"/>
                </a:solidFill>
                <a:latin typeface="Paytone One"/>
                <a:ea typeface="Paytone One"/>
                <a:cs typeface="Paytone One"/>
                <a:sym typeface="Paytone One"/>
              </a:rPr>
              <a:t> </a:t>
            </a:r>
            <a:r>
              <a:rPr lang="en-US" sz="8420" dirty="0" err="1">
                <a:solidFill>
                  <a:srgbClr val="6B9080"/>
                </a:solidFill>
                <a:latin typeface="Paytone One"/>
                <a:ea typeface="Paytone One"/>
                <a:cs typeface="Paytone One"/>
                <a:sym typeface="Paytone One"/>
              </a:rPr>
              <a:t>việc</a:t>
            </a:r>
            <a:r>
              <a:rPr lang="en-US" sz="8420" dirty="0">
                <a:solidFill>
                  <a:srgbClr val="6B9080"/>
                </a:solidFill>
                <a:latin typeface="Paytone One"/>
                <a:ea typeface="Paytone One"/>
                <a:cs typeface="Paytone One"/>
                <a:sym typeface="Paytone One"/>
              </a:rPr>
              <a:t> </a:t>
            </a:r>
            <a:r>
              <a:rPr lang="en-US" sz="8420" dirty="0" err="1">
                <a:solidFill>
                  <a:srgbClr val="6B9080"/>
                </a:solidFill>
                <a:latin typeface="Paytone One"/>
                <a:ea typeface="Paytone One"/>
                <a:cs typeface="Paytone One"/>
                <a:sym typeface="Paytone One"/>
              </a:rPr>
              <a:t>làm</a:t>
            </a:r>
            <a:r>
              <a:rPr lang="en-US" sz="8420" dirty="0">
                <a:solidFill>
                  <a:srgbClr val="6B9080"/>
                </a:solidFill>
                <a:latin typeface="Paytone One"/>
                <a:ea typeface="Paytone One"/>
                <a:cs typeface="Paytone One"/>
                <a:sym typeface="Paytone One"/>
              </a:rPr>
              <a:t> </a:t>
            </a:r>
            <a:r>
              <a:rPr lang="en-US" sz="8420" dirty="0" err="1">
                <a:solidFill>
                  <a:srgbClr val="6B9080"/>
                </a:solidFill>
                <a:latin typeface="Paytone One"/>
                <a:ea typeface="Paytone One"/>
                <a:cs typeface="Paytone One"/>
                <a:sym typeface="Paytone One"/>
              </a:rPr>
              <a:t>thể</a:t>
            </a:r>
            <a:r>
              <a:rPr lang="en-US" sz="8420" dirty="0">
                <a:solidFill>
                  <a:srgbClr val="6B9080"/>
                </a:solidFill>
                <a:latin typeface="Paytone One"/>
                <a:ea typeface="Paytone One"/>
                <a:cs typeface="Paytone One"/>
                <a:sym typeface="Paytone One"/>
              </a:rPr>
              <a:t> </a:t>
            </a:r>
            <a:r>
              <a:rPr lang="en-US" sz="8420" dirty="0" err="1">
                <a:solidFill>
                  <a:srgbClr val="6B9080"/>
                </a:solidFill>
                <a:latin typeface="Paytone One"/>
                <a:ea typeface="Paytone One"/>
                <a:cs typeface="Paytone One"/>
                <a:sym typeface="Paytone One"/>
              </a:rPr>
              <a:t>hiện</a:t>
            </a:r>
            <a:r>
              <a:rPr lang="en-US" sz="8420" dirty="0">
                <a:solidFill>
                  <a:srgbClr val="6B9080"/>
                </a:solidFill>
                <a:latin typeface="Paytone One"/>
                <a:ea typeface="Paytone One"/>
                <a:cs typeface="Paytone One"/>
                <a:sym typeface="Paytone One"/>
              </a:rPr>
              <a:t> </a:t>
            </a:r>
            <a:r>
              <a:rPr lang="en-US" sz="8420" dirty="0" err="1">
                <a:solidFill>
                  <a:srgbClr val="6B9080"/>
                </a:solidFill>
                <a:latin typeface="Paytone One"/>
                <a:ea typeface="Paytone One"/>
                <a:cs typeface="Paytone One"/>
                <a:sym typeface="Paytone One"/>
              </a:rPr>
              <a:t>sự</a:t>
            </a:r>
            <a:r>
              <a:rPr lang="en-US" sz="8420" dirty="0">
                <a:solidFill>
                  <a:srgbClr val="6B9080"/>
                </a:solidFill>
                <a:latin typeface="Paytone One"/>
                <a:ea typeface="Paytone One"/>
                <a:cs typeface="Paytone One"/>
                <a:sym typeface="Paytone One"/>
              </a:rPr>
              <a:t> </a:t>
            </a:r>
            <a:r>
              <a:rPr lang="en-US" sz="8420" dirty="0" err="1">
                <a:solidFill>
                  <a:srgbClr val="6B9080"/>
                </a:solidFill>
                <a:latin typeface="Paytone One"/>
                <a:ea typeface="Paytone One"/>
                <a:cs typeface="Paytone One"/>
                <a:sym typeface="Paytone One"/>
              </a:rPr>
              <a:t>phát</a:t>
            </a:r>
            <a:r>
              <a:rPr lang="en-US" sz="8420" dirty="0">
                <a:solidFill>
                  <a:srgbClr val="6B9080"/>
                </a:solidFill>
                <a:latin typeface="Paytone One"/>
                <a:ea typeface="Paytone One"/>
                <a:cs typeface="Paytone One"/>
                <a:sym typeface="Paytone One"/>
              </a:rPr>
              <a:t> </a:t>
            </a:r>
            <a:r>
              <a:rPr lang="en-US" sz="8420" dirty="0" err="1">
                <a:solidFill>
                  <a:srgbClr val="6B9080"/>
                </a:solidFill>
                <a:latin typeface="Paytone One"/>
                <a:ea typeface="Paytone One"/>
                <a:cs typeface="Paytone One"/>
                <a:sym typeface="Paytone One"/>
              </a:rPr>
              <a:t>triển</a:t>
            </a:r>
            <a:r>
              <a:rPr lang="en-US" sz="8420" dirty="0">
                <a:solidFill>
                  <a:srgbClr val="6B9080"/>
                </a:solidFill>
                <a:latin typeface="Paytone One"/>
                <a:ea typeface="Paytone One"/>
                <a:cs typeface="Paytone One"/>
                <a:sym typeface="Paytone One"/>
              </a:rPr>
              <a:t> </a:t>
            </a:r>
            <a:r>
              <a:rPr lang="en-US" sz="8420" dirty="0" err="1">
                <a:solidFill>
                  <a:srgbClr val="6B9080"/>
                </a:solidFill>
                <a:latin typeface="Paytone One"/>
                <a:ea typeface="Paytone One"/>
                <a:cs typeface="Paytone One"/>
                <a:sym typeface="Paytone One"/>
              </a:rPr>
              <a:t>mối</a:t>
            </a:r>
            <a:r>
              <a:rPr lang="en-US" sz="8420" dirty="0">
                <a:solidFill>
                  <a:srgbClr val="6B9080"/>
                </a:solidFill>
                <a:latin typeface="Paytone One"/>
                <a:ea typeface="Paytone One"/>
                <a:cs typeface="Paytone One"/>
                <a:sym typeface="Paytone One"/>
              </a:rPr>
              <a:t> </a:t>
            </a:r>
            <a:r>
              <a:rPr lang="en-US" sz="8420" dirty="0" err="1">
                <a:solidFill>
                  <a:srgbClr val="6B9080"/>
                </a:solidFill>
                <a:latin typeface="Paytone One"/>
                <a:ea typeface="Paytone One"/>
                <a:cs typeface="Paytone One"/>
                <a:sym typeface="Paytone One"/>
              </a:rPr>
              <a:t>quan</a:t>
            </a:r>
            <a:r>
              <a:rPr lang="en-US" sz="8420" dirty="0">
                <a:solidFill>
                  <a:srgbClr val="6B9080"/>
                </a:solidFill>
                <a:latin typeface="Paytone One"/>
                <a:ea typeface="Paytone One"/>
                <a:cs typeface="Paytone One"/>
                <a:sym typeface="Paytone One"/>
              </a:rPr>
              <a:t> </a:t>
            </a:r>
            <a:r>
              <a:rPr lang="en-US" sz="8420" dirty="0" err="1">
                <a:solidFill>
                  <a:srgbClr val="6B9080"/>
                </a:solidFill>
                <a:latin typeface="Paytone One"/>
                <a:ea typeface="Paytone One"/>
                <a:cs typeface="Paytone One"/>
                <a:sym typeface="Paytone One"/>
              </a:rPr>
              <a:t>hệ</a:t>
            </a:r>
            <a:r>
              <a:rPr lang="en-US" sz="8420" dirty="0">
                <a:solidFill>
                  <a:srgbClr val="6B9080"/>
                </a:solidFill>
                <a:latin typeface="Paytone One"/>
                <a:ea typeface="Paytone One"/>
                <a:cs typeface="Paytone One"/>
                <a:sym typeface="Paytone One"/>
              </a:rPr>
              <a:t> </a:t>
            </a:r>
            <a:r>
              <a:rPr lang="en-US" sz="8420" dirty="0" err="1">
                <a:solidFill>
                  <a:srgbClr val="6B9080"/>
                </a:solidFill>
                <a:latin typeface="Paytone One"/>
                <a:ea typeface="Paytone One"/>
                <a:cs typeface="Paytone One"/>
                <a:sym typeface="Paytone One"/>
              </a:rPr>
              <a:t>với</a:t>
            </a:r>
            <a:r>
              <a:rPr lang="en-US" sz="8420" dirty="0">
                <a:solidFill>
                  <a:srgbClr val="6B9080"/>
                </a:solidFill>
                <a:latin typeface="Paytone One"/>
                <a:ea typeface="Paytone One"/>
                <a:cs typeface="Paytone One"/>
                <a:sym typeface="Paytone One"/>
              </a:rPr>
              <a:t> </a:t>
            </a:r>
            <a:r>
              <a:rPr lang="en-US" sz="8420" dirty="0" err="1">
                <a:solidFill>
                  <a:srgbClr val="6B9080"/>
                </a:solidFill>
                <a:latin typeface="Paytone One"/>
                <a:ea typeface="Paytone One"/>
                <a:cs typeface="Paytone One"/>
                <a:sym typeface="Paytone One"/>
              </a:rPr>
              <a:t>bạn</a:t>
            </a:r>
            <a:r>
              <a:rPr lang="en-US" sz="8420" dirty="0">
                <a:solidFill>
                  <a:srgbClr val="6B9080"/>
                </a:solidFill>
                <a:latin typeface="Paytone One"/>
                <a:ea typeface="Paytone One"/>
                <a:cs typeface="Paytone One"/>
                <a:sym typeface="Paytone One"/>
              </a:rPr>
              <a:t> </a:t>
            </a:r>
            <a:r>
              <a:rPr lang="en-US" sz="8420" dirty="0" err="1">
                <a:solidFill>
                  <a:srgbClr val="6B9080"/>
                </a:solidFill>
                <a:latin typeface="Paytone One"/>
                <a:ea typeface="Paytone One"/>
                <a:cs typeface="Paytone One"/>
                <a:sym typeface="Paytone One"/>
              </a:rPr>
              <a:t>bè</a:t>
            </a:r>
            <a:endParaRPr lang="en-US" sz="8420" dirty="0">
              <a:solidFill>
                <a:srgbClr val="6B9080"/>
              </a:solidFill>
              <a:latin typeface="Paytone One"/>
              <a:ea typeface="Paytone One"/>
              <a:cs typeface="Paytone One"/>
              <a:sym typeface="Paytone On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F1EC"/>
        </a:solidFill>
        <a:effectLst/>
      </p:bgPr>
    </p:bg>
    <p:spTree>
      <p:nvGrpSpPr>
        <p:cNvPr id="1" name=""/>
        <p:cNvGrpSpPr/>
        <p:nvPr/>
      </p:nvGrpSpPr>
      <p:grpSpPr>
        <a:xfrm>
          <a:off x="0" y="0"/>
          <a:ext cx="0" cy="0"/>
          <a:chOff x="0" y="0"/>
          <a:chExt cx="0" cy="0"/>
        </a:xfrm>
      </p:grpSpPr>
      <p:grpSp>
        <p:nvGrpSpPr>
          <p:cNvPr id="2" name="Group 2"/>
          <p:cNvGrpSpPr/>
          <p:nvPr/>
        </p:nvGrpSpPr>
        <p:grpSpPr>
          <a:xfrm>
            <a:off x="10061638" y="4394998"/>
            <a:ext cx="6784342" cy="2071010"/>
            <a:chOff x="0" y="0"/>
            <a:chExt cx="2603997" cy="794905"/>
          </a:xfrm>
        </p:grpSpPr>
        <p:sp>
          <p:nvSpPr>
            <p:cNvPr id="3" name="Freeform 3"/>
            <p:cNvSpPr/>
            <p:nvPr/>
          </p:nvSpPr>
          <p:spPr>
            <a:xfrm>
              <a:off x="0" y="0"/>
              <a:ext cx="2603997" cy="794905"/>
            </a:xfrm>
            <a:custGeom>
              <a:avLst/>
              <a:gdLst/>
              <a:ahLst/>
              <a:cxnLst/>
              <a:rect l="l" t="t" r="r" b="b"/>
              <a:pathLst>
                <a:path w="2603997" h="794905">
                  <a:moveTo>
                    <a:pt x="58198" y="0"/>
                  </a:moveTo>
                  <a:lnTo>
                    <a:pt x="2545798" y="0"/>
                  </a:lnTo>
                  <a:cubicBezTo>
                    <a:pt x="2561234" y="0"/>
                    <a:pt x="2576037" y="6132"/>
                    <a:pt x="2586951" y="17046"/>
                  </a:cubicBezTo>
                  <a:cubicBezTo>
                    <a:pt x="2597865" y="27960"/>
                    <a:pt x="2603997" y="42763"/>
                    <a:pt x="2603997" y="58198"/>
                  </a:cubicBezTo>
                  <a:lnTo>
                    <a:pt x="2603997" y="736706"/>
                  </a:lnTo>
                  <a:cubicBezTo>
                    <a:pt x="2603997" y="752141"/>
                    <a:pt x="2597865" y="766944"/>
                    <a:pt x="2586951" y="777859"/>
                  </a:cubicBezTo>
                  <a:cubicBezTo>
                    <a:pt x="2576037" y="788773"/>
                    <a:pt x="2561234" y="794905"/>
                    <a:pt x="2545798" y="794905"/>
                  </a:cubicBezTo>
                  <a:lnTo>
                    <a:pt x="58198" y="794905"/>
                  </a:lnTo>
                  <a:cubicBezTo>
                    <a:pt x="42763" y="794905"/>
                    <a:pt x="27960" y="788773"/>
                    <a:pt x="17046" y="777859"/>
                  </a:cubicBezTo>
                  <a:cubicBezTo>
                    <a:pt x="6132" y="766944"/>
                    <a:pt x="0" y="752141"/>
                    <a:pt x="0" y="736706"/>
                  </a:cubicBezTo>
                  <a:lnTo>
                    <a:pt x="0" y="58198"/>
                  </a:lnTo>
                  <a:cubicBezTo>
                    <a:pt x="0" y="42763"/>
                    <a:pt x="6132" y="27960"/>
                    <a:pt x="17046" y="17046"/>
                  </a:cubicBezTo>
                  <a:cubicBezTo>
                    <a:pt x="27960" y="6132"/>
                    <a:pt x="42763" y="0"/>
                    <a:pt x="58198" y="0"/>
                  </a:cubicBezTo>
                  <a:close/>
                </a:path>
              </a:pathLst>
            </a:custGeom>
            <a:solidFill>
              <a:srgbClr val="365B6D"/>
            </a:solidFill>
          </p:spPr>
          <p:txBody>
            <a:bodyPr/>
            <a:lstStyle/>
            <a:p>
              <a:endParaRPr lang="en-US"/>
            </a:p>
          </p:txBody>
        </p:sp>
        <p:sp>
          <p:nvSpPr>
            <p:cNvPr id="4" name="TextBox 4"/>
            <p:cNvSpPr txBox="1"/>
            <p:nvPr/>
          </p:nvSpPr>
          <p:spPr>
            <a:xfrm>
              <a:off x="0" y="-38100"/>
              <a:ext cx="2603997" cy="833005"/>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a:off x="10061638" y="2626656"/>
            <a:ext cx="6784342" cy="1391484"/>
            <a:chOff x="0" y="0"/>
            <a:chExt cx="2603997" cy="534086"/>
          </a:xfrm>
        </p:grpSpPr>
        <p:sp>
          <p:nvSpPr>
            <p:cNvPr id="6" name="Freeform 6"/>
            <p:cNvSpPr/>
            <p:nvPr/>
          </p:nvSpPr>
          <p:spPr>
            <a:xfrm>
              <a:off x="0" y="0"/>
              <a:ext cx="2603997" cy="534086"/>
            </a:xfrm>
            <a:custGeom>
              <a:avLst/>
              <a:gdLst/>
              <a:ahLst/>
              <a:cxnLst/>
              <a:rect l="l" t="t" r="r" b="b"/>
              <a:pathLst>
                <a:path w="2603997" h="534086">
                  <a:moveTo>
                    <a:pt x="58198" y="0"/>
                  </a:moveTo>
                  <a:lnTo>
                    <a:pt x="2545798" y="0"/>
                  </a:lnTo>
                  <a:cubicBezTo>
                    <a:pt x="2561234" y="0"/>
                    <a:pt x="2576037" y="6132"/>
                    <a:pt x="2586951" y="17046"/>
                  </a:cubicBezTo>
                  <a:cubicBezTo>
                    <a:pt x="2597865" y="27960"/>
                    <a:pt x="2603997" y="42763"/>
                    <a:pt x="2603997" y="58198"/>
                  </a:cubicBezTo>
                  <a:lnTo>
                    <a:pt x="2603997" y="475887"/>
                  </a:lnTo>
                  <a:cubicBezTo>
                    <a:pt x="2603997" y="491323"/>
                    <a:pt x="2597865" y="506126"/>
                    <a:pt x="2586951" y="517040"/>
                  </a:cubicBezTo>
                  <a:cubicBezTo>
                    <a:pt x="2576037" y="527954"/>
                    <a:pt x="2561234" y="534086"/>
                    <a:pt x="2545798" y="534086"/>
                  </a:cubicBezTo>
                  <a:lnTo>
                    <a:pt x="58198" y="534086"/>
                  </a:lnTo>
                  <a:cubicBezTo>
                    <a:pt x="26056" y="534086"/>
                    <a:pt x="0" y="508029"/>
                    <a:pt x="0" y="475887"/>
                  </a:cubicBezTo>
                  <a:lnTo>
                    <a:pt x="0" y="58198"/>
                  </a:lnTo>
                  <a:cubicBezTo>
                    <a:pt x="0" y="42763"/>
                    <a:pt x="6132" y="27960"/>
                    <a:pt x="17046" y="17046"/>
                  </a:cubicBezTo>
                  <a:cubicBezTo>
                    <a:pt x="27960" y="6132"/>
                    <a:pt x="42763" y="0"/>
                    <a:pt x="58198" y="0"/>
                  </a:cubicBezTo>
                  <a:close/>
                </a:path>
              </a:pathLst>
            </a:custGeom>
            <a:solidFill>
              <a:srgbClr val="EE6647"/>
            </a:solidFill>
          </p:spPr>
          <p:txBody>
            <a:bodyPr/>
            <a:lstStyle/>
            <a:p>
              <a:endParaRPr lang="en-US"/>
            </a:p>
          </p:txBody>
        </p:sp>
        <p:sp>
          <p:nvSpPr>
            <p:cNvPr id="7" name="TextBox 7"/>
            <p:cNvSpPr txBox="1"/>
            <p:nvPr/>
          </p:nvSpPr>
          <p:spPr>
            <a:xfrm>
              <a:off x="0" y="-38100"/>
              <a:ext cx="2603997" cy="572186"/>
            </a:xfrm>
            <a:prstGeom prst="rect">
              <a:avLst/>
            </a:prstGeom>
          </p:spPr>
          <p:txBody>
            <a:bodyPr lIns="50800" tIns="50800" rIns="50800" bIns="50800" rtlCol="0" anchor="ctr"/>
            <a:lstStyle/>
            <a:p>
              <a:pPr algn="ctr">
                <a:lnSpc>
                  <a:spcPts val="2520"/>
                </a:lnSpc>
              </a:pPr>
              <a:endParaRPr/>
            </a:p>
          </p:txBody>
        </p:sp>
      </p:grpSp>
      <p:grpSp>
        <p:nvGrpSpPr>
          <p:cNvPr id="8" name="Group 8"/>
          <p:cNvGrpSpPr/>
          <p:nvPr/>
        </p:nvGrpSpPr>
        <p:grpSpPr>
          <a:xfrm>
            <a:off x="9935644" y="6847009"/>
            <a:ext cx="6784342" cy="2805159"/>
            <a:chOff x="0" y="0"/>
            <a:chExt cx="2603997" cy="1076689"/>
          </a:xfrm>
        </p:grpSpPr>
        <p:sp>
          <p:nvSpPr>
            <p:cNvPr id="9" name="Freeform 9"/>
            <p:cNvSpPr/>
            <p:nvPr/>
          </p:nvSpPr>
          <p:spPr>
            <a:xfrm>
              <a:off x="0" y="0"/>
              <a:ext cx="2603997" cy="1076689"/>
            </a:xfrm>
            <a:custGeom>
              <a:avLst/>
              <a:gdLst/>
              <a:ahLst/>
              <a:cxnLst/>
              <a:rect l="l" t="t" r="r" b="b"/>
              <a:pathLst>
                <a:path w="2603997" h="1076689">
                  <a:moveTo>
                    <a:pt x="58198" y="0"/>
                  </a:moveTo>
                  <a:lnTo>
                    <a:pt x="2545798" y="0"/>
                  </a:lnTo>
                  <a:cubicBezTo>
                    <a:pt x="2561234" y="0"/>
                    <a:pt x="2576037" y="6132"/>
                    <a:pt x="2586951" y="17046"/>
                  </a:cubicBezTo>
                  <a:cubicBezTo>
                    <a:pt x="2597865" y="27960"/>
                    <a:pt x="2603997" y="42763"/>
                    <a:pt x="2603997" y="58198"/>
                  </a:cubicBezTo>
                  <a:lnTo>
                    <a:pt x="2603997" y="1018490"/>
                  </a:lnTo>
                  <a:cubicBezTo>
                    <a:pt x="2603997" y="1033925"/>
                    <a:pt x="2597865" y="1048729"/>
                    <a:pt x="2586951" y="1059643"/>
                  </a:cubicBezTo>
                  <a:cubicBezTo>
                    <a:pt x="2576037" y="1070557"/>
                    <a:pt x="2561234" y="1076689"/>
                    <a:pt x="2545798" y="1076689"/>
                  </a:cubicBezTo>
                  <a:lnTo>
                    <a:pt x="58198" y="1076689"/>
                  </a:lnTo>
                  <a:cubicBezTo>
                    <a:pt x="26056" y="1076689"/>
                    <a:pt x="0" y="1050632"/>
                    <a:pt x="0" y="1018490"/>
                  </a:cubicBezTo>
                  <a:lnTo>
                    <a:pt x="0" y="58198"/>
                  </a:lnTo>
                  <a:cubicBezTo>
                    <a:pt x="0" y="42763"/>
                    <a:pt x="6132" y="27960"/>
                    <a:pt x="17046" y="17046"/>
                  </a:cubicBezTo>
                  <a:cubicBezTo>
                    <a:pt x="27960" y="6132"/>
                    <a:pt x="42763" y="0"/>
                    <a:pt x="58198" y="0"/>
                  </a:cubicBezTo>
                  <a:close/>
                </a:path>
              </a:pathLst>
            </a:custGeom>
            <a:solidFill>
              <a:srgbClr val="719B9A"/>
            </a:solidFill>
          </p:spPr>
          <p:txBody>
            <a:bodyPr/>
            <a:lstStyle/>
            <a:p>
              <a:endParaRPr lang="en-US"/>
            </a:p>
          </p:txBody>
        </p:sp>
        <p:sp>
          <p:nvSpPr>
            <p:cNvPr id="10" name="TextBox 10"/>
            <p:cNvSpPr txBox="1"/>
            <p:nvPr/>
          </p:nvSpPr>
          <p:spPr>
            <a:xfrm>
              <a:off x="0" y="-38100"/>
              <a:ext cx="2603997" cy="1114789"/>
            </a:xfrm>
            <a:prstGeom prst="rect">
              <a:avLst/>
            </a:prstGeom>
          </p:spPr>
          <p:txBody>
            <a:bodyPr lIns="50800" tIns="50800" rIns="50800" bIns="50800" rtlCol="0" anchor="ctr"/>
            <a:lstStyle/>
            <a:p>
              <a:pPr algn="ctr">
                <a:lnSpc>
                  <a:spcPts val="2520"/>
                </a:lnSpc>
              </a:pPr>
              <a:endParaRPr/>
            </a:p>
          </p:txBody>
        </p:sp>
      </p:grpSp>
      <p:sp>
        <p:nvSpPr>
          <p:cNvPr id="11" name="TextBox 11"/>
          <p:cNvSpPr txBox="1"/>
          <p:nvPr/>
        </p:nvSpPr>
        <p:spPr>
          <a:xfrm>
            <a:off x="10546128" y="2943787"/>
            <a:ext cx="5815360" cy="804847"/>
          </a:xfrm>
          <a:prstGeom prst="rect">
            <a:avLst/>
          </a:prstGeom>
        </p:spPr>
        <p:txBody>
          <a:bodyPr lIns="0" tIns="0" rIns="0" bIns="0" rtlCol="0" anchor="t">
            <a:spAutoFit/>
          </a:bodyPr>
          <a:lstStyle/>
          <a:p>
            <a:pPr marL="0" lvl="0" indent="0" algn="ctr">
              <a:lnSpc>
                <a:spcPts val="6186"/>
              </a:lnSpc>
            </a:pPr>
            <a:r>
              <a:rPr lang="en-US" sz="5623">
                <a:solidFill>
                  <a:srgbClr val="FFFFFF"/>
                </a:solidFill>
                <a:latin typeface="Alata"/>
                <a:ea typeface="Alata"/>
                <a:cs typeface="Alata"/>
                <a:sym typeface="Alata"/>
              </a:rPr>
              <a:t>gặp trực tiếp</a:t>
            </a:r>
          </a:p>
        </p:txBody>
      </p:sp>
      <p:sp>
        <p:nvSpPr>
          <p:cNvPr id="12" name="TextBox 12"/>
          <p:cNvSpPr txBox="1"/>
          <p:nvPr/>
        </p:nvSpPr>
        <p:spPr>
          <a:xfrm>
            <a:off x="10546128" y="4656315"/>
            <a:ext cx="5815360" cy="1566847"/>
          </a:xfrm>
          <a:prstGeom prst="rect">
            <a:avLst/>
          </a:prstGeom>
        </p:spPr>
        <p:txBody>
          <a:bodyPr lIns="0" tIns="0" rIns="0" bIns="0" rtlCol="0" anchor="t">
            <a:spAutoFit/>
          </a:bodyPr>
          <a:lstStyle/>
          <a:p>
            <a:pPr marL="0" lvl="0" indent="0" algn="ctr">
              <a:lnSpc>
                <a:spcPts val="6186"/>
              </a:lnSpc>
            </a:pPr>
            <a:r>
              <a:rPr lang="en-US" sz="5623">
                <a:solidFill>
                  <a:srgbClr val="FFFFFF"/>
                </a:solidFill>
                <a:latin typeface="Cabin"/>
                <a:ea typeface="Cabin"/>
                <a:cs typeface="Cabin"/>
                <a:sym typeface="Cabin"/>
              </a:rPr>
              <a:t>trò chuyện thông qua mạng xã hội</a:t>
            </a:r>
          </a:p>
        </p:txBody>
      </p:sp>
      <p:sp>
        <p:nvSpPr>
          <p:cNvPr id="13" name="TextBox 13"/>
          <p:cNvSpPr txBox="1"/>
          <p:nvPr/>
        </p:nvSpPr>
        <p:spPr>
          <a:xfrm>
            <a:off x="10177889" y="7123124"/>
            <a:ext cx="6299851" cy="2310078"/>
          </a:xfrm>
          <a:prstGeom prst="rect">
            <a:avLst/>
          </a:prstGeom>
        </p:spPr>
        <p:txBody>
          <a:bodyPr lIns="0" tIns="0" rIns="0" bIns="0" rtlCol="0" anchor="t">
            <a:spAutoFit/>
          </a:bodyPr>
          <a:lstStyle/>
          <a:p>
            <a:pPr marL="0" lvl="0" indent="0" algn="ctr">
              <a:lnSpc>
                <a:spcPts val="6064"/>
              </a:lnSpc>
            </a:pPr>
            <a:r>
              <a:rPr lang="en-US" sz="5513">
                <a:solidFill>
                  <a:srgbClr val="FFFFFF"/>
                </a:solidFill>
                <a:latin typeface="Cabin"/>
                <a:ea typeface="Cabin"/>
                <a:cs typeface="Cabin"/>
                <a:sym typeface="Cabin"/>
              </a:rPr>
              <a:t>viết thư tay bày tỏ cảm xúc trong các ngày đặc biệt,...</a:t>
            </a:r>
          </a:p>
        </p:txBody>
      </p:sp>
      <p:sp>
        <p:nvSpPr>
          <p:cNvPr id="14" name="TextBox 14"/>
          <p:cNvSpPr txBox="1"/>
          <p:nvPr/>
        </p:nvSpPr>
        <p:spPr>
          <a:xfrm>
            <a:off x="1594127" y="1149350"/>
            <a:ext cx="15099746" cy="908507"/>
          </a:xfrm>
          <a:prstGeom prst="rect">
            <a:avLst/>
          </a:prstGeom>
        </p:spPr>
        <p:txBody>
          <a:bodyPr lIns="0" tIns="0" rIns="0" bIns="0" rtlCol="0" anchor="t">
            <a:spAutoFit/>
          </a:bodyPr>
          <a:lstStyle/>
          <a:p>
            <a:pPr marL="0" lvl="0" indent="0" algn="ctr">
              <a:lnSpc>
                <a:spcPts val="6914"/>
              </a:lnSpc>
            </a:pPr>
            <a:r>
              <a:rPr lang="en-US" sz="6285">
                <a:solidFill>
                  <a:srgbClr val="343333"/>
                </a:solidFill>
                <a:latin typeface="Paytone One"/>
                <a:ea typeface="Paytone One"/>
                <a:cs typeface="Paytone One"/>
                <a:sym typeface="Paytone One"/>
              </a:rPr>
              <a:t>Đa dạng hơn các hình thức giao tiếp:</a:t>
            </a:r>
          </a:p>
        </p:txBody>
      </p:sp>
      <p:sp>
        <p:nvSpPr>
          <p:cNvPr id="15" name="Freeform 15"/>
          <p:cNvSpPr/>
          <p:nvPr/>
        </p:nvSpPr>
        <p:spPr>
          <a:xfrm>
            <a:off x="3393109" y="2528083"/>
            <a:ext cx="4882466" cy="6730217"/>
          </a:xfrm>
          <a:custGeom>
            <a:avLst/>
            <a:gdLst/>
            <a:ahLst/>
            <a:cxnLst/>
            <a:rect l="l" t="t" r="r" b="b"/>
            <a:pathLst>
              <a:path w="4882466" h="6730217">
                <a:moveTo>
                  <a:pt x="0" y="0"/>
                </a:moveTo>
                <a:lnTo>
                  <a:pt x="4882466" y="0"/>
                </a:lnTo>
                <a:lnTo>
                  <a:pt x="4882466" y="6730217"/>
                </a:lnTo>
                <a:lnTo>
                  <a:pt x="0" y="67302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F1EC"/>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520339" y="1981739"/>
          <a:ext cx="17247323" cy="7996524"/>
        </p:xfrm>
        <a:graphic>
          <a:graphicData uri="http://schemas.openxmlformats.org/drawingml/2006/table">
            <a:tbl>
              <a:tblPr/>
              <a:tblGrid>
                <a:gridCol w="8216991">
                  <a:extLst>
                    <a:ext uri="{9D8B030D-6E8A-4147-A177-3AD203B41FA5}">
                      <a16:colId xmlns:a16="http://schemas.microsoft.com/office/drawing/2014/main" val="20000"/>
                    </a:ext>
                  </a:extLst>
                </a:gridCol>
                <a:gridCol w="9030331">
                  <a:extLst>
                    <a:ext uri="{9D8B030D-6E8A-4147-A177-3AD203B41FA5}">
                      <a16:colId xmlns:a16="http://schemas.microsoft.com/office/drawing/2014/main" val="20001"/>
                    </a:ext>
                  </a:extLst>
                </a:gridCol>
              </a:tblGrid>
              <a:tr h="1263319">
                <a:tc>
                  <a:txBody>
                    <a:bodyPr/>
                    <a:lstStyle/>
                    <a:p>
                      <a:pPr algn="ctr">
                        <a:lnSpc>
                          <a:spcPts val="5599"/>
                        </a:lnSpc>
                        <a:defRPr/>
                      </a:pPr>
                      <a:r>
                        <a:rPr lang="en-US" sz="3999" b="1">
                          <a:solidFill>
                            <a:srgbClr val="F2F1EC"/>
                          </a:solidFill>
                          <a:latin typeface="Cabin Bold"/>
                          <a:ea typeface="Cabin Bold"/>
                          <a:cs typeface="Cabin Bold"/>
                          <a:sym typeface="Cabin Bold"/>
                        </a:rPr>
                        <a:t>MÂU THUẪN THƯỜNG GẶP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365B6D"/>
                    </a:solidFill>
                  </a:tcPr>
                </a:tc>
                <a:tc>
                  <a:txBody>
                    <a:bodyPr/>
                    <a:lstStyle/>
                    <a:p>
                      <a:pPr algn="ctr">
                        <a:lnSpc>
                          <a:spcPts val="5599"/>
                        </a:lnSpc>
                        <a:defRPr/>
                      </a:pPr>
                      <a:r>
                        <a:rPr lang="en-US" sz="3999" b="1">
                          <a:solidFill>
                            <a:srgbClr val="F2F1EC"/>
                          </a:solidFill>
                          <a:latin typeface="Cabin Bold"/>
                          <a:ea typeface="Cabin Bold"/>
                          <a:cs typeface="Cabin Bold"/>
                          <a:sym typeface="Cabin Bold"/>
                        </a:rPr>
                        <a:t>CÁCH GIẢI QUYẾT MÂU THUẪN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365B6D"/>
                    </a:solidFill>
                  </a:tcPr>
                </a:tc>
                <a:extLst>
                  <a:ext uri="{0D108BD9-81ED-4DB2-BD59-A6C34878D82A}">
                    <a16:rowId xmlns:a16="http://schemas.microsoft.com/office/drawing/2014/main" val="10000"/>
                  </a:ext>
                </a:extLst>
              </a:tr>
              <a:tr h="3033880">
                <a:tc>
                  <a:txBody>
                    <a:bodyPr/>
                    <a:lstStyle/>
                    <a:p>
                      <a:pPr algn="ctr">
                        <a:lnSpc>
                          <a:spcPts val="4899"/>
                        </a:lnSpc>
                        <a:defRPr/>
                      </a:pPr>
                      <a:r>
                        <a:rPr lang="en-US" sz="3499">
                          <a:solidFill>
                            <a:srgbClr val="343333"/>
                          </a:solidFill>
                          <a:latin typeface="Cabin"/>
                          <a:ea typeface="Cabin"/>
                          <a:cs typeface="Cabin"/>
                          <a:sym typeface="Cabin"/>
                        </a:rPr>
                        <a:t>Mâu thuẫn do bất đồng ý kiến khi thực hiện nhiệm vụ chung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A0C4C3"/>
                    </a:solidFill>
                  </a:tcPr>
                </a:tc>
                <a:tc>
                  <a:txBody>
                    <a:bodyPr/>
                    <a:lstStyle/>
                    <a:p>
                      <a:pPr marL="755641" lvl="1" indent="-377820" algn="l">
                        <a:lnSpc>
                          <a:spcPts val="4899"/>
                        </a:lnSpc>
                        <a:buFont typeface="Arial"/>
                        <a:buChar char="•"/>
                        <a:defRPr/>
                      </a:pPr>
                      <a:r>
                        <a:rPr lang="en-US" sz="3499">
                          <a:solidFill>
                            <a:srgbClr val="343333"/>
                          </a:solidFill>
                          <a:latin typeface="Cabin"/>
                          <a:ea typeface="Cabin"/>
                          <a:cs typeface="Cabin"/>
                          <a:sym typeface="Cabin"/>
                        </a:rPr>
                        <a:t>Nói ra suy nghĩ , quan điểm của bản thân về việc thực hiện nhiệm vụ chung và tìm ra những điểm chung </a:t>
                      </a:r>
                      <a:endParaRPr lang="en-US" sz="1100"/>
                    </a:p>
                    <a:p>
                      <a:pPr marL="755641" lvl="1" indent="-377820" algn="l">
                        <a:lnSpc>
                          <a:spcPts val="4899"/>
                        </a:lnSpc>
                        <a:buFont typeface="Arial"/>
                        <a:buChar char="•"/>
                      </a:pPr>
                      <a:r>
                        <a:rPr lang="en-US" sz="3499">
                          <a:solidFill>
                            <a:srgbClr val="343333"/>
                          </a:solidFill>
                          <a:latin typeface="Cabin"/>
                          <a:ea typeface="Cabin"/>
                          <a:cs typeface="Cabin"/>
                          <a:sym typeface="Cabin"/>
                        </a:rPr>
                        <a:t>...</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9EC2C1"/>
                    </a:solidFill>
                  </a:tcPr>
                </a:tc>
                <a:extLst>
                  <a:ext uri="{0D108BD9-81ED-4DB2-BD59-A6C34878D82A}">
                    <a16:rowId xmlns:a16="http://schemas.microsoft.com/office/drawing/2014/main" val="10001"/>
                  </a:ext>
                </a:extLst>
              </a:tr>
              <a:tr h="1804346">
                <a:tc>
                  <a:txBody>
                    <a:bodyPr/>
                    <a:lstStyle/>
                    <a:p>
                      <a:pPr algn="ctr">
                        <a:lnSpc>
                          <a:spcPts val="4899"/>
                        </a:lnSpc>
                        <a:defRPr/>
                      </a:pPr>
                      <a:r>
                        <a:rPr lang="en-US" sz="3499">
                          <a:solidFill>
                            <a:srgbClr val="343333"/>
                          </a:solidFill>
                          <a:latin typeface="Cabin"/>
                          <a:ea typeface="Cabin"/>
                          <a:cs typeface="Cabin"/>
                          <a:sym typeface="Cabin"/>
                        </a:rPr>
                        <a:t>Mâu thuẫn do sự khác biệt về sở thích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9EC2C1"/>
                    </a:solidFill>
                  </a:tcPr>
                </a:tc>
                <a:tc>
                  <a:txBody>
                    <a:bodyPr/>
                    <a:lstStyle/>
                    <a:p>
                      <a:pPr marL="755641" lvl="1" indent="-377820" algn="l">
                        <a:lnSpc>
                          <a:spcPts val="4899"/>
                        </a:lnSpc>
                        <a:buFont typeface="Arial"/>
                        <a:buChar char="•"/>
                        <a:defRPr/>
                      </a:pPr>
                      <a:r>
                        <a:rPr lang="en-US" sz="3499">
                          <a:solidFill>
                            <a:srgbClr val="343333"/>
                          </a:solidFill>
                          <a:latin typeface="Cabin"/>
                          <a:ea typeface="Cabin"/>
                          <a:cs typeface="Cabin"/>
                          <a:sym typeface="Cabin"/>
                        </a:rPr>
                        <a:t>Tôn trọng sở thích của nhau </a:t>
                      </a:r>
                      <a:endParaRPr lang="en-US" sz="1100"/>
                    </a:p>
                    <a:p>
                      <a:pPr marL="755641" lvl="1" indent="-377820" algn="l">
                        <a:lnSpc>
                          <a:spcPts val="4899"/>
                        </a:lnSpc>
                        <a:buFont typeface="Arial"/>
                        <a:buChar char="•"/>
                      </a:pPr>
                      <a:r>
                        <a:rPr lang="en-US" sz="3499">
                          <a:solidFill>
                            <a:srgbClr val="343333"/>
                          </a:solidFill>
                          <a:latin typeface="Cabin"/>
                          <a:ea typeface="Cabin"/>
                          <a:cs typeface="Cabin"/>
                          <a:sym typeface="Cabin"/>
                        </a:rPr>
                        <a:t>...</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9EC2C1"/>
                    </a:solidFill>
                  </a:tcPr>
                </a:tc>
                <a:extLst>
                  <a:ext uri="{0D108BD9-81ED-4DB2-BD59-A6C34878D82A}">
                    <a16:rowId xmlns:a16="http://schemas.microsoft.com/office/drawing/2014/main" val="10002"/>
                  </a:ext>
                </a:extLst>
              </a:tr>
              <a:tr h="1894979">
                <a:tc>
                  <a:txBody>
                    <a:bodyPr/>
                    <a:lstStyle/>
                    <a:p>
                      <a:pPr algn="ctr">
                        <a:lnSpc>
                          <a:spcPts val="4899"/>
                        </a:lnSpc>
                        <a:defRPr/>
                      </a:pPr>
                      <a:r>
                        <a:rPr lang="en-US" sz="3499">
                          <a:solidFill>
                            <a:srgbClr val="343333"/>
                          </a:solidFill>
                          <a:latin typeface="Cabin"/>
                          <a:ea typeface="Cabin"/>
                          <a:cs typeface="Cabin"/>
                          <a:sym typeface="Cabin"/>
                        </a:rPr>
                        <a:t>Mâu thuẫn do sự khác biệt về cá tính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9EC2C1"/>
                    </a:solidFill>
                  </a:tcPr>
                </a:tc>
                <a:tc>
                  <a:txBody>
                    <a:bodyPr/>
                    <a:lstStyle/>
                    <a:p>
                      <a:pPr marL="755641" lvl="1" indent="-377820" algn="just">
                        <a:lnSpc>
                          <a:spcPts val="4899"/>
                        </a:lnSpc>
                        <a:buFont typeface="Arial"/>
                        <a:buChar char="•"/>
                        <a:defRPr/>
                      </a:pPr>
                      <a:r>
                        <a:rPr lang="en-US" sz="3499">
                          <a:solidFill>
                            <a:srgbClr val="343333"/>
                          </a:solidFill>
                          <a:latin typeface="Cabin"/>
                          <a:ea typeface="Cabin"/>
                          <a:cs typeface="Cabin"/>
                          <a:sym typeface="Cabin"/>
                        </a:rPr>
                        <a:t>Tôn trọng cá tính của nhau </a:t>
                      </a:r>
                      <a:endParaRPr lang="en-US" sz="1100"/>
                    </a:p>
                    <a:p>
                      <a:pPr marL="755641" lvl="1" indent="-377820" algn="just">
                        <a:lnSpc>
                          <a:spcPts val="4899"/>
                        </a:lnSpc>
                        <a:buFont typeface="Arial"/>
                        <a:buChar char="•"/>
                      </a:pPr>
                      <a:r>
                        <a:rPr lang="en-US" sz="3499">
                          <a:solidFill>
                            <a:srgbClr val="343333"/>
                          </a:solidFill>
                          <a:latin typeface="Cabin"/>
                          <a:ea typeface="Cabin"/>
                          <a:cs typeface="Cabin"/>
                          <a:sym typeface="Cabin"/>
                        </a:rPr>
                        <a:t>...</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9EC2C1"/>
                    </a:solidFill>
                  </a:tcPr>
                </a:tc>
                <a:extLst>
                  <a:ext uri="{0D108BD9-81ED-4DB2-BD59-A6C34878D82A}">
                    <a16:rowId xmlns:a16="http://schemas.microsoft.com/office/drawing/2014/main" val="10003"/>
                  </a:ext>
                </a:extLst>
              </a:tr>
            </a:tbl>
          </a:graphicData>
        </a:graphic>
      </p:graphicFrame>
      <p:sp>
        <p:nvSpPr>
          <p:cNvPr id="3" name="TextBox 3"/>
          <p:cNvSpPr txBox="1"/>
          <p:nvPr/>
        </p:nvSpPr>
        <p:spPr>
          <a:xfrm>
            <a:off x="812100" y="349239"/>
            <a:ext cx="16934706" cy="1406547"/>
          </a:xfrm>
          <a:prstGeom prst="rect">
            <a:avLst/>
          </a:prstGeom>
        </p:spPr>
        <p:txBody>
          <a:bodyPr lIns="0" tIns="0" rIns="0" bIns="0" rtlCol="0" anchor="t">
            <a:spAutoFit/>
          </a:bodyPr>
          <a:lstStyle/>
          <a:p>
            <a:pPr marL="0" lvl="0" indent="0" algn="ctr">
              <a:lnSpc>
                <a:spcPts val="5501"/>
              </a:lnSpc>
            </a:pPr>
            <a:r>
              <a:rPr lang="en-US" sz="5001" b="1">
                <a:solidFill>
                  <a:srgbClr val="365B6D"/>
                </a:solidFill>
                <a:latin typeface="Cabin Bold"/>
                <a:ea typeface="Cabin Bold"/>
                <a:cs typeface="Cabin Bold"/>
                <a:sym typeface="Cabin Bold"/>
              </a:rPr>
              <a:t>Bên cạnh đó, giải quyết mâu thuẫn cũng là một kĩ năng quan trọng mà ta cần có.</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F1EC"/>
        </a:solidFill>
        <a:effectLst/>
      </p:bgPr>
    </p:bg>
    <p:spTree>
      <p:nvGrpSpPr>
        <p:cNvPr id="1" name=""/>
        <p:cNvGrpSpPr/>
        <p:nvPr/>
      </p:nvGrpSpPr>
      <p:grpSpPr>
        <a:xfrm>
          <a:off x="0" y="0"/>
          <a:ext cx="0" cy="0"/>
          <a:chOff x="0" y="0"/>
          <a:chExt cx="0" cy="0"/>
        </a:xfrm>
      </p:grpSpPr>
      <p:sp>
        <p:nvSpPr>
          <p:cNvPr id="2" name="TextBox 2"/>
          <p:cNvSpPr txBox="1"/>
          <p:nvPr/>
        </p:nvSpPr>
        <p:spPr>
          <a:xfrm>
            <a:off x="2263229" y="1159896"/>
            <a:ext cx="13761542" cy="3983604"/>
          </a:xfrm>
          <a:prstGeom prst="rect">
            <a:avLst/>
          </a:prstGeom>
        </p:spPr>
        <p:txBody>
          <a:bodyPr lIns="0" tIns="0" rIns="0" bIns="0" rtlCol="0" anchor="t">
            <a:spAutoFit/>
          </a:bodyPr>
          <a:lstStyle/>
          <a:p>
            <a:pPr marL="0" lvl="0" indent="0" algn="ctr">
              <a:lnSpc>
                <a:spcPts val="5210"/>
              </a:lnSpc>
            </a:pPr>
            <a:r>
              <a:rPr lang="en-US" sz="4736">
                <a:solidFill>
                  <a:srgbClr val="D85F43"/>
                </a:solidFill>
                <a:latin typeface="Cabin"/>
                <a:ea typeface="Cabin"/>
                <a:cs typeface="Cabin"/>
                <a:sym typeface="Cabin"/>
              </a:rPr>
              <a:t>Như vậy, chúng ta đã cùng nhau tìm hiểu về định nghĩa, cách thức xây dựng mối quan hệ và cách giải quyết các mâu thuẫn, khác biệt giữa bạn bè với nhau, hy vọng đây sẽ là nền tảng để các bạn rút ra được nhiều bài học quý giá sau khi xem tiếp tình huống mà tụi mình sẽ tái hiện sau đây:</a:t>
            </a:r>
          </a:p>
        </p:txBody>
      </p:sp>
      <p:sp>
        <p:nvSpPr>
          <p:cNvPr id="3" name="Freeform 3"/>
          <p:cNvSpPr/>
          <p:nvPr/>
        </p:nvSpPr>
        <p:spPr>
          <a:xfrm>
            <a:off x="7746672" y="6103313"/>
            <a:ext cx="2409028" cy="4114800"/>
          </a:xfrm>
          <a:custGeom>
            <a:avLst/>
            <a:gdLst/>
            <a:ahLst/>
            <a:cxnLst/>
            <a:rect l="l" t="t" r="r" b="b"/>
            <a:pathLst>
              <a:path w="2409028" h="4114800">
                <a:moveTo>
                  <a:pt x="0" y="0"/>
                </a:moveTo>
                <a:lnTo>
                  <a:pt x="2409029" y="0"/>
                </a:lnTo>
                <a:lnTo>
                  <a:pt x="2409029"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2629240" y="6103313"/>
            <a:ext cx="2304288" cy="4114800"/>
          </a:xfrm>
          <a:custGeom>
            <a:avLst/>
            <a:gdLst/>
            <a:ahLst/>
            <a:cxnLst/>
            <a:rect l="l" t="t" r="r" b="b"/>
            <a:pathLst>
              <a:path w="2304288" h="4114800">
                <a:moveTo>
                  <a:pt x="0" y="0"/>
                </a:moveTo>
                <a:lnTo>
                  <a:pt x="2304288" y="0"/>
                </a:lnTo>
                <a:lnTo>
                  <a:pt x="230428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5038327" y="6103313"/>
            <a:ext cx="2603546" cy="4114800"/>
          </a:xfrm>
          <a:custGeom>
            <a:avLst/>
            <a:gdLst/>
            <a:ahLst/>
            <a:cxnLst/>
            <a:rect l="l" t="t" r="r" b="b"/>
            <a:pathLst>
              <a:path w="2603546" h="4114800">
                <a:moveTo>
                  <a:pt x="0" y="0"/>
                </a:moveTo>
                <a:lnTo>
                  <a:pt x="2603546" y="0"/>
                </a:lnTo>
                <a:lnTo>
                  <a:pt x="2603546"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a:off x="10260500" y="6103313"/>
            <a:ext cx="2633472" cy="4114800"/>
          </a:xfrm>
          <a:custGeom>
            <a:avLst/>
            <a:gdLst/>
            <a:ahLst/>
            <a:cxnLst/>
            <a:rect l="l" t="t" r="r" b="b"/>
            <a:pathLst>
              <a:path w="2633472" h="4114800">
                <a:moveTo>
                  <a:pt x="0" y="0"/>
                </a:moveTo>
                <a:lnTo>
                  <a:pt x="2633472" y="0"/>
                </a:lnTo>
                <a:lnTo>
                  <a:pt x="2633472"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a:off x="-311030" y="6103313"/>
            <a:ext cx="2835471" cy="4114800"/>
          </a:xfrm>
          <a:custGeom>
            <a:avLst/>
            <a:gdLst/>
            <a:ahLst/>
            <a:cxnLst/>
            <a:rect l="l" t="t" r="r" b="b"/>
            <a:pathLst>
              <a:path w="2835471" h="4114800">
                <a:moveTo>
                  <a:pt x="0" y="0"/>
                </a:moveTo>
                <a:lnTo>
                  <a:pt x="2835471" y="0"/>
                </a:lnTo>
                <a:lnTo>
                  <a:pt x="2835471"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8" name="Freeform 8"/>
          <p:cNvSpPr/>
          <p:nvPr/>
        </p:nvSpPr>
        <p:spPr>
          <a:xfrm>
            <a:off x="12998771" y="6103313"/>
            <a:ext cx="2371621" cy="4114800"/>
          </a:xfrm>
          <a:custGeom>
            <a:avLst/>
            <a:gdLst/>
            <a:ahLst/>
            <a:cxnLst/>
            <a:rect l="l" t="t" r="r" b="b"/>
            <a:pathLst>
              <a:path w="2371621" h="4114800">
                <a:moveTo>
                  <a:pt x="0" y="0"/>
                </a:moveTo>
                <a:lnTo>
                  <a:pt x="2371621" y="0"/>
                </a:lnTo>
                <a:lnTo>
                  <a:pt x="2371621"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9" name="Freeform 9"/>
          <p:cNvSpPr/>
          <p:nvPr/>
        </p:nvSpPr>
        <p:spPr>
          <a:xfrm>
            <a:off x="15475191" y="6103313"/>
            <a:ext cx="2985100" cy="41148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1EC"/>
        </a:solidFill>
        <a:effectLst/>
      </p:bgPr>
    </p:bg>
    <p:spTree>
      <p:nvGrpSpPr>
        <p:cNvPr id="1" name=""/>
        <p:cNvGrpSpPr/>
        <p:nvPr/>
      </p:nvGrpSpPr>
      <p:grpSpPr>
        <a:xfrm>
          <a:off x="0" y="0"/>
          <a:ext cx="0" cy="0"/>
          <a:chOff x="0" y="0"/>
          <a:chExt cx="0" cy="0"/>
        </a:xfrm>
      </p:grpSpPr>
      <p:grpSp>
        <p:nvGrpSpPr>
          <p:cNvPr id="2" name="Group 2"/>
          <p:cNvGrpSpPr/>
          <p:nvPr/>
        </p:nvGrpSpPr>
        <p:grpSpPr>
          <a:xfrm>
            <a:off x="2622616" y="1836883"/>
            <a:ext cx="13042767" cy="6613234"/>
            <a:chOff x="0" y="0"/>
            <a:chExt cx="4274726" cy="2167467"/>
          </a:xfrm>
        </p:grpSpPr>
        <p:sp>
          <p:nvSpPr>
            <p:cNvPr id="3" name="Freeform 3"/>
            <p:cNvSpPr/>
            <p:nvPr/>
          </p:nvSpPr>
          <p:spPr>
            <a:xfrm>
              <a:off x="0" y="0"/>
              <a:ext cx="4274726" cy="2167467"/>
            </a:xfrm>
            <a:custGeom>
              <a:avLst/>
              <a:gdLst/>
              <a:ahLst/>
              <a:cxnLst/>
              <a:rect l="l" t="t" r="r" b="b"/>
              <a:pathLst>
                <a:path w="4274726" h="2167467">
                  <a:moveTo>
                    <a:pt x="30273" y="0"/>
                  </a:moveTo>
                  <a:lnTo>
                    <a:pt x="4244453" y="0"/>
                  </a:lnTo>
                  <a:cubicBezTo>
                    <a:pt x="4252482" y="0"/>
                    <a:pt x="4260182" y="3189"/>
                    <a:pt x="4265859" y="8867"/>
                  </a:cubicBezTo>
                  <a:cubicBezTo>
                    <a:pt x="4271537" y="14544"/>
                    <a:pt x="4274726" y="22244"/>
                    <a:pt x="4274726" y="30273"/>
                  </a:cubicBezTo>
                  <a:lnTo>
                    <a:pt x="4274726" y="2137194"/>
                  </a:lnTo>
                  <a:cubicBezTo>
                    <a:pt x="4274726" y="2145223"/>
                    <a:pt x="4271537" y="2152923"/>
                    <a:pt x="4265859" y="2158600"/>
                  </a:cubicBezTo>
                  <a:cubicBezTo>
                    <a:pt x="4260182" y="2164277"/>
                    <a:pt x="4252482" y="2167467"/>
                    <a:pt x="4244453" y="2167467"/>
                  </a:cubicBezTo>
                  <a:lnTo>
                    <a:pt x="30273" y="2167467"/>
                  </a:lnTo>
                  <a:cubicBezTo>
                    <a:pt x="22244" y="2167467"/>
                    <a:pt x="14544" y="2164277"/>
                    <a:pt x="8867" y="2158600"/>
                  </a:cubicBezTo>
                  <a:cubicBezTo>
                    <a:pt x="3189" y="2152923"/>
                    <a:pt x="0" y="2145223"/>
                    <a:pt x="0" y="2137194"/>
                  </a:cubicBezTo>
                  <a:lnTo>
                    <a:pt x="0" y="30273"/>
                  </a:lnTo>
                  <a:cubicBezTo>
                    <a:pt x="0" y="22244"/>
                    <a:pt x="3189" y="14544"/>
                    <a:pt x="8867" y="8867"/>
                  </a:cubicBezTo>
                  <a:cubicBezTo>
                    <a:pt x="14544" y="3189"/>
                    <a:pt x="22244" y="0"/>
                    <a:pt x="30273" y="0"/>
                  </a:cubicBezTo>
                  <a:close/>
                </a:path>
              </a:pathLst>
            </a:custGeom>
            <a:solidFill>
              <a:srgbClr val="365B6D"/>
            </a:solidFill>
          </p:spPr>
          <p:txBody>
            <a:bodyPr/>
            <a:lstStyle/>
            <a:p>
              <a:endParaRPr lang="en-US"/>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520"/>
                </a:lnSpc>
              </a:pPr>
              <a:endParaRPr/>
            </a:p>
          </p:txBody>
        </p:sp>
      </p:grpSp>
      <p:sp>
        <p:nvSpPr>
          <p:cNvPr id="5" name="TextBox 5"/>
          <p:cNvSpPr txBox="1"/>
          <p:nvPr/>
        </p:nvSpPr>
        <p:spPr>
          <a:xfrm>
            <a:off x="3777851" y="2657475"/>
            <a:ext cx="10732298" cy="5076825"/>
          </a:xfrm>
          <a:prstGeom prst="rect">
            <a:avLst/>
          </a:prstGeom>
        </p:spPr>
        <p:txBody>
          <a:bodyPr lIns="0" tIns="0" rIns="0" bIns="0" rtlCol="0" anchor="t">
            <a:spAutoFit/>
          </a:bodyPr>
          <a:lstStyle/>
          <a:p>
            <a:pPr marL="0" lvl="0" indent="0" algn="ctr">
              <a:lnSpc>
                <a:spcPts val="13200"/>
              </a:lnSpc>
            </a:pPr>
            <a:r>
              <a:rPr lang="en-US" sz="12000">
                <a:solidFill>
                  <a:srgbClr val="F2F1EC"/>
                </a:solidFill>
                <a:latin typeface="Paytone One"/>
                <a:ea typeface="Paytone One"/>
                <a:cs typeface="Paytone One"/>
                <a:sym typeface="Paytone One"/>
              </a:rPr>
              <a:t>Định nghĩa mối quan hệ bạn bè </a:t>
            </a:r>
          </a:p>
        </p:txBody>
      </p:sp>
      <p:sp>
        <p:nvSpPr>
          <p:cNvPr id="6" name="Freeform 6"/>
          <p:cNvSpPr/>
          <p:nvPr/>
        </p:nvSpPr>
        <p:spPr>
          <a:xfrm>
            <a:off x="341519" y="4799253"/>
            <a:ext cx="3847515" cy="5303593"/>
          </a:xfrm>
          <a:custGeom>
            <a:avLst/>
            <a:gdLst/>
            <a:ahLst/>
            <a:cxnLst/>
            <a:rect l="l" t="t" r="r" b="b"/>
            <a:pathLst>
              <a:path w="3847515" h="5303593">
                <a:moveTo>
                  <a:pt x="0" y="0"/>
                </a:moveTo>
                <a:lnTo>
                  <a:pt x="3847515" y="0"/>
                </a:lnTo>
                <a:lnTo>
                  <a:pt x="3847515" y="5303593"/>
                </a:lnTo>
                <a:lnTo>
                  <a:pt x="0" y="53035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1EC"/>
        </a:solidFill>
        <a:effectLst/>
      </p:bgPr>
    </p:bg>
    <p:spTree>
      <p:nvGrpSpPr>
        <p:cNvPr id="1" name=""/>
        <p:cNvGrpSpPr/>
        <p:nvPr/>
      </p:nvGrpSpPr>
      <p:grpSpPr>
        <a:xfrm>
          <a:off x="0" y="0"/>
          <a:ext cx="0" cy="0"/>
          <a:chOff x="0" y="0"/>
          <a:chExt cx="0" cy="0"/>
        </a:xfrm>
      </p:grpSpPr>
      <p:sp>
        <p:nvSpPr>
          <p:cNvPr id="2" name="Freeform 2"/>
          <p:cNvSpPr/>
          <p:nvPr/>
        </p:nvSpPr>
        <p:spPr>
          <a:xfrm>
            <a:off x="414204" y="4306175"/>
            <a:ext cx="2796267" cy="4057908"/>
          </a:xfrm>
          <a:custGeom>
            <a:avLst/>
            <a:gdLst/>
            <a:ahLst/>
            <a:cxnLst/>
            <a:rect l="l" t="t" r="r" b="b"/>
            <a:pathLst>
              <a:path w="2796267" h="4057908">
                <a:moveTo>
                  <a:pt x="0" y="0"/>
                </a:moveTo>
                <a:lnTo>
                  <a:pt x="2796268" y="0"/>
                </a:lnTo>
                <a:lnTo>
                  <a:pt x="2796268" y="4057908"/>
                </a:lnTo>
                <a:lnTo>
                  <a:pt x="0" y="40579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3210472" y="4231872"/>
            <a:ext cx="3128117" cy="4206514"/>
          </a:xfrm>
          <a:custGeom>
            <a:avLst/>
            <a:gdLst/>
            <a:ahLst/>
            <a:cxnLst/>
            <a:rect l="l" t="t" r="r" b="b"/>
            <a:pathLst>
              <a:path w="3128117" h="4206514">
                <a:moveTo>
                  <a:pt x="0" y="0"/>
                </a:moveTo>
                <a:lnTo>
                  <a:pt x="3128117" y="0"/>
                </a:lnTo>
                <a:lnTo>
                  <a:pt x="3128117" y="4206514"/>
                </a:lnTo>
                <a:lnTo>
                  <a:pt x="0" y="42065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AutoShape 4"/>
          <p:cNvSpPr/>
          <p:nvPr/>
        </p:nvSpPr>
        <p:spPr>
          <a:xfrm>
            <a:off x="0" y="0"/>
            <a:ext cx="18288000" cy="1972597"/>
          </a:xfrm>
          <a:prstGeom prst="rect">
            <a:avLst/>
          </a:prstGeom>
          <a:solidFill>
            <a:srgbClr val="365B6D"/>
          </a:solidFill>
        </p:spPr>
        <p:txBody>
          <a:bodyPr/>
          <a:lstStyle/>
          <a:p>
            <a:endParaRPr lang="en-US"/>
          </a:p>
        </p:txBody>
      </p:sp>
      <p:sp>
        <p:nvSpPr>
          <p:cNvPr id="5" name="TextBox 5"/>
          <p:cNvSpPr txBox="1"/>
          <p:nvPr/>
        </p:nvSpPr>
        <p:spPr>
          <a:xfrm>
            <a:off x="7214535" y="5584651"/>
            <a:ext cx="10364886" cy="3786505"/>
          </a:xfrm>
          <a:prstGeom prst="rect">
            <a:avLst/>
          </a:prstGeom>
        </p:spPr>
        <p:txBody>
          <a:bodyPr lIns="0" tIns="0" rIns="0" bIns="0" rtlCol="0" anchor="t">
            <a:spAutoFit/>
          </a:bodyPr>
          <a:lstStyle/>
          <a:p>
            <a:pPr marL="0" lvl="0" indent="0" algn="l">
              <a:lnSpc>
                <a:spcPts val="6019"/>
              </a:lnSpc>
            </a:pPr>
            <a:r>
              <a:rPr lang="en-US" sz="4299" b="1">
                <a:solidFill>
                  <a:srgbClr val="365B6D"/>
                </a:solidFill>
                <a:latin typeface="Cabin Semi-Bold"/>
                <a:ea typeface="Cabin Semi-Bold"/>
                <a:cs typeface="Cabin Semi-Bold"/>
                <a:sym typeface="Cabin Semi-Bold"/>
              </a:rPr>
              <a:t>- Đây là một mối quan hệ bình đẳng, nơi các cá nhân tìm thấy sự thoải mái, an toàn, và cảm giác thuộc về thông qua việc chia sẻ những kinh nghiệm, sở thích, và cảm xúc cá nhân một cách chân thành.</a:t>
            </a:r>
          </a:p>
        </p:txBody>
      </p:sp>
      <p:sp>
        <p:nvSpPr>
          <p:cNvPr id="6" name="TextBox 6"/>
          <p:cNvSpPr txBox="1"/>
          <p:nvPr/>
        </p:nvSpPr>
        <p:spPr>
          <a:xfrm>
            <a:off x="7214535" y="2645871"/>
            <a:ext cx="10513404" cy="2262505"/>
          </a:xfrm>
          <a:prstGeom prst="rect">
            <a:avLst/>
          </a:prstGeom>
        </p:spPr>
        <p:txBody>
          <a:bodyPr lIns="0" tIns="0" rIns="0" bIns="0" rtlCol="0" anchor="t">
            <a:spAutoFit/>
          </a:bodyPr>
          <a:lstStyle/>
          <a:p>
            <a:pPr algn="l">
              <a:lnSpc>
                <a:spcPts val="6019"/>
              </a:lnSpc>
            </a:pPr>
            <a:r>
              <a:rPr lang="en-US" sz="4299" b="1">
                <a:solidFill>
                  <a:srgbClr val="365B6D"/>
                </a:solidFill>
                <a:latin typeface="Cabin Semi-Bold"/>
                <a:ea typeface="Cabin Semi-Bold"/>
                <a:cs typeface="Cabin Semi-Bold"/>
                <a:sym typeface="Cabin Semi-Bold"/>
              </a:rPr>
              <a:t>- Mối quan hệ bạn bè là một liên kết xã hội tự nguyện, được xây dựng trên nền tảng của tình cảm, tin cậy, và sự tôn trọng lẫn nhau.</a:t>
            </a:r>
          </a:p>
        </p:txBody>
      </p:sp>
      <p:sp>
        <p:nvSpPr>
          <p:cNvPr id="7" name="TextBox 7"/>
          <p:cNvSpPr txBox="1"/>
          <p:nvPr/>
        </p:nvSpPr>
        <p:spPr>
          <a:xfrm>
            <a:off x="5394945" y="117301"/>
            <a:ext cx="7498110" cy="1566544"/>
          </a:xfrm>
          <a:prstGeom prst="rect">
            <a:avLst/>
          </a:prstGeom>
        </p:spPr>
        <p:txBody>
          <a:bodyPr lIns="0" tIns="0" rIns="0" bIns="0" rtlCol="0" anchor="t">
            <a:spAutoFit/>
          </a:bodyPr>
          <a:lstStyle/>
          <a:p>
            <a:pPr algn="ctr">
              <a:lnSpc>
                <a:spcPts val="12880"/>
              </a:lnSpc>
            </a:pPr>
            <a:r>
              <a:rPr lang="en-US" sz="9200">
                <a:solidFill>
                  <a:srgbClr val="FFFFFF"/>
                </a:solidFill>
                <a:latin typeface="Paytone One"/>
                <a:ea typeface="Paytone One"/>
                <a:cs typeface="Paytone One"/>
                <a:sym typeface="Paytone One"/>
              </a:rPr>
              <a:t>ĐỊNH NGHĨA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1EC"/>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1972597"/>
          </a:xfrm>
          <a:prstGeom prst="rect">
            <a:avLst/>
          </a:prstGeom>
          <a:solidFill>
            <a:srgbClr val="365B6D"/>
          </a:solidFill>
        </p:spPr>
        <p:txBody>
          <a:bodyPr/>
          <a:lstStyle/>
          <a:p>
            <a:endParaRPr lang="en-US"/>
          </a:p>
        </p:txBody>
      </p:sp>
      <p:sp>
        <p:nvSpPr>
          <p:cNvPr id="3" name="TextBox 3"/>
          <p:cNvSpPr txBox="1"/>
          <p:nvPr/>
        </p:nvSpPr>
        <p:spPr>
          <a:xfrm>
            <a:off x="8431740" y="3573044"/>
            <a:ext cx="8902241" cy="4659351"/>
          </a:xfrm>
          <a:prstGeom prst="rect">
            <a:avLst/>
          </a:prstGeom>
        </p:spPr>
        <p:txBody>
          <a:bodyPr lIns="0" tIns="0" rIns="0" bIns="0" rtlCol="0" anchor="t">
            <a:spAutoFit/>
          </a:bodyPr>
          <a:lstStyle/>
          <a:p>
            <a:pPr algn="l">
              <a:lnSpc>
                <a:spcPts val="6210"/>
              </a:lnSpc>
            </a:pPr>
            <a:r>
              <a:rPr lang="en-US" sz="4435" b="1">
                <a:solidFill>
                  <a:srgbClr val="365B6D"/>
                </a:solidFill>
                <a:latin typeface="Cabin Semi-Bold"/>
                <a:ea typeface="Cabin Semi-Bold"/>
                <a:cs typeface="Cabin Semi-Bold"/>
                <a:sym typeface="Cabin Semi-Bold"/>
              </a:rPr>
              <a:t>Bản chất của tình bạn là sự thấu cảm, sẻ chia trong cả niềm vui và nỗi buồn, đồng thời là khả năng thể hiện con người thật của mình mà không sợ bị phán xét, tạo nên một chỗ dựa tinh thần vững chắc cho cả hai bên.</a:t>
            </a:r>
          </a:p>
        </p:txBody>
      </p:sp>
      <p:sp>
        <p:nvSpPr>
          <p:cNvPr id="4" name="TextBox 4"/>
          <p:cNvSpPr txBox="1"/>
          <p:nvPr/>
        </p:nvSpPr>
        <p:spPr>
          <a:xfrm>
            <a:off x="4256156" y="117301"/>
            <a:ext cx="9775689" cy="1566544"/>
          </a:xfrm>
          <a:prstGeom prst="rect">
            <a:avLst/>
          </a:prstGeom>
        </p:spPr>
        <p:txBody>
          <a:bodyPr lIns="0" tIns="0" rIns="0" bIns="0" rtlCol="0" anchor="t">
            <a:spAutoFit/>
          </a:bodyPr>
          <a:lstStyle/>
          <a:p>
            <a:pPr algn="ctr">
              <a:lnSpc>
                <a:spcPts val="12880"/>
              </a:lnSpc>
            </a:pPr>
            <a:r>
              <a:rPr lang="en-US" sz="9200">
                <a:solidFill>
                  <a:srgbClr val="FFFFFF"/>
                </a:solidFill>
                <a:latin typeface="Paytone One"/>
                <a:ea typeface="Paytone One"/>
                <a:cs typeface="Paytone One"/>
                <a:sym typeface="Paytone One"/>
              </a:rPr>
              <a:t>ĐỊNH NGHĨA </a:t>
            </a:r>
          </a:p>
        </p:txBody>
      </p:sp>
      <p:sp>
        <p:nvSpPr>
          <p:cNvPr id="5" name="Freeform 5"/>
          <p:cNvSpPr/>
          <p:nvPr/>
        </p:nvSpPr>
        <p:spPr>
          <a:xfrm>
            <a:off x="1028700" y="3658769"/>
            <a:ext cx="3036850" cy="4745077"/>
          </a:xfrm>
          <a:custGeom>
            <a:avLst/>
            <a:gdLst/>
            <a:ahLst/>
            <a:cxnLst/>
            <a:rect l="l" t="t" r="r" b="b"/>
            <a:pathLst>
              <a:path w="3036850" h="4745077">
                <a:moveTo>
                  <a:pt x="0" y="0"/>
                </a:moveTo>
                <a:lnTo>
                  <a:pt x="3036850" y="0"/>
                </a:lnTo>
                <a:lnTo>
                  <a:pt x="3036850" y="4745078"/>
                </a:lnTo>
                <a:lnTo>
                  <a:pt x="0" y="47450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4065550" y="3658769"/>
            <a:ext cx="2679181" cy="4576240"/>
          </a:xfrm>
          <a:custGeom>
            <a:avLst/>
            <a:gdLst/>
            <a:ahLst/>
            <a:cxnLst/>
            <a:rect l="l" t="t" r="r" b="b"/>
            <a:pathLst>
              <a:path w="2679181" h="4576240">
                <a:moveTo>
                  <a:pt x="0" y="0"/>
                </a:moveTo>
                <a:lnTo>
                  <a:pt x="2679180" y="0"/>
                </a:lnTo>
                <a:lnTo>
                  <a:pt x="2679180" y="4576241"/>
                </a:lnTo>
                <a:lnTo>
                  <a:pt x="0" y="45762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F1EC"/>
        </a:solidFill>
        <a:effectLst/>
      </p:bgPr>
    </p:bg>
    <p:spTree>
      <p:nvGrpSpPr>
        <p:cNvPr id="1" name=""/>
        <p:cNvGrpSpPr/>
        <p:nvPr/>
      </p:nvGrpSpPr>
      <p:grpSpPr>
        <a:xfrm>
          <a:off x="0" y="0"/>
          <a:ext cx="0" cy="0"/>
          <a:chOff x="0" y="0"/>
          <a:chExt cx="0" cy="0"/>
        </a:xfrm>
      </p:grpSpPr>
      <p:grpSp>
        <p:nvGrpSpPr>
          <p:cNvPr id="2" name="Group 2"/>
          <p:cNvGrpSpPr/>
          <p:nvPr/>
        </p:nvGrpSpPr>
        <p:grpSpPr>
          <a:xfrm>
            <a:off x="2622616" y="1836883"/>
            <a:ext cx="13042767" cy="6613234"/>
            <a:chOff x="0" y="0"/>
            <a:chExt cx="4274726" cy="2167467"/>
          </a:xfrm>
        </p:grpSpPr>
        <p:sp>
          <p:nvSpPr>
            <p:cNvPr id="3" name="Freeform 3"/>
            <p:cNvSpPr/>
            <p:nvPr/>
          </p:nvSpPr>
          <p:spPr>
            <a:xfrm>
              <a:off x="0" y="0"/>
              <a:ext cx="4274726" cy="2167467"/>
            </a:xfrm>
            <a:custGeom>
              <a:avLst/>
              <a:gdLst/>
              <a:ahLst/>
              <a:cxnLst/>
              <a:rect l="l" t="t" r="r" b="b"/>
              <a:pathLst>
                <a:path w="4274726" h="2167467">
                  <a:moveTo>
                    <a:pt x="30273" y="0"/>
                  </a:moveTo>
                  <a:lnTo>
                    <a:pt x="4244453" y="0"/>
                  </a:lnTo>
                  <a:cubicBezTo>
                    <a:pt x="4252482" y="0"/>
                    <a:pt x="4260182" y="3189"/>
                    <a:pt x="4265859" y="8867"/>
                  </a:cubicBezTo>
                  <a:cubicBezTo>
                    <a:pt x="4271537" y="14544"/>
                    <a:pt x="4274726" y="22244"/>
                    <a:pt x="4274726" y="30273"/>
                  </a:cubicBezTo>
                  <a:lnTo>
                    <a:pt x="4274726" y="2137194"/>
                  </a:lnTo>
                  <a:cubicBezTo>
                    <a:pt x="4274726" y="2145223"/>
                    <a:pt x="4271537" y="2152923"/>
                    <a:pt x="4265859" y="2158600"/>
                  </a:cubicBezTo>
                  <a:cubicBezTo>
                    <a:pt x="4260182" y="2164277"/>
                    <a:pt x="4252482" y="2167467"/>
                    <a:pt x="4244453" y="2167467"/>
                  </a:cubicBezTo>
                  <a:lnTo>
                    <a:pt x="30273" y="2167467"/>
                  </a:lnTo>
                  <a:cubicBezTo>
                    <a:pt x="22244" y="2167467"/>
                    <a:pt x="14544" y="2164277"/>
                    <a:pt x="8867" y="2158600"/>
                  </a:cubicBezTo>
                  <a:cubicBezTo>
                    <a:pt x="3189" y="2152923"/>
                    <a:pt x="0" y="2145223"/>
                    <a:pt x="0" y="2137194"/>
                  </a:cubicBezTo>
                  <a:lnTo>
                    <a:pt x="0" y="30273"/>
                  </a:lnTo>
                  <a:cubicBezTo>
                    <a:pt x="0" y="22244"/>
                    <a:pt x="3189" y="14544"/>
                    <a:pt x="8867" y="8867"/>
                  </a:cubicBezTo>
                  <a:cubicBezTo>
                    <a:pt x="14544" y="3189"/>
                    <a:pt x="22244" y="0"/>
                    <a:pt x="30273" y="0"/>
                  </a:cubicBezTo>
                  <a:close/>
                </a:path>
              </a:pathLst>
            </a:custGeom>
            <a:solidFill>
              <a:srgbClr val="719B9A"/>
            </a:solidFill>
          </p:spPr>
          <p:txBody>
            <a:bodyPr/>
            <a:lstStyle/>
            <a:p>
              <a:endParaRPr lang="en-US"/>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520"/>
                </a:lnSpc>
              </a:pPr>
              <a:endParaRPr/>
            </a:p>
          </p:txBody>
        </p:sp>
      </p:grpSp>
      <p:sp>
        <p:nvSpPr>
          <p:cNvPr id="5" name="TextBox 5"/>
          <p:cNvSpPr txBox="1"/>
          <p:nvPr/>
        </p:nvSpPr>
        <p:spPr>
          <a:xfrm>
            <a:off x="4074894" y="3001146"/>
            <a:ext cx="10138213" cy="4379959"/>
          </a:xfrm>
          <a:prstGeom prst="rect">
            <a:avLst/>
          </a:prstGeom>
        </p:spPr>
        <p:txBody>
          <a:bodyPr lIns="0" tIns="0" rIns="0" bIns="0" rtlCol="0" anchor="t">
            <a:spAutoFit/>
          </a:bodyPr>
          <a:lstStyle/>
          <a:p>
            <a:pPr marL="0" lvl="0" indent="0" algn="ctr">
              <a:lnSpc>
                <a:spcPts val="11416"/>
              </a:lnSpc>
            </a:pPr>
            <a:r>
              <a:rPr lang="en-US" sz="10378">
                <a:solidFill>
                  <a:srgbClr val="FFFFFF"/>
                </a:solidFill>
                <a:latin typeface="Paytone One"/>
                <a:ea typeface="Paytone One"/>
                <a:cs typeface="Paytone One"/>
                <a:sym typeface="Paytone One"/>
              </a:rPr>
              <a:t>Xây Dựng Mối Quan Hệ Bạn Bè</a:t>
            </a:r>
          </a:p>
        </p:txBody>
      </p:sp>
      <p:sp>
        <p:nvSpPr>
          <p:cNvPr id="6" name="Freeform 6"/>
          <p:cNvSpPr/>
          <p:nvPr/>
        </p:nvSpPr>
        <p:spPr>
          <a:xfrm>
            <a:off x="14075371" y="4156732"/>
            <a:ext cx="3647027" cy="5763979"/>
          </a:xfrm>
          <a:custGeom>
            <a:avLst/>
            <a:gdLst/>
            <a:ahLst/>
            <a:cxnLst/>
            <a:rect l="l" t="t" r="r" b="b"/>
            <a:pathLst>
              <a:path w="3647027" h="5763979">
                <a:moveTo>
                  <a:pt x="0" y="0"/>
                </a:moveTo>
                <a:lnTo>
                  <a:pt x="3647027" y="0"/>
                </a:lnTo>
                <a:lnTo>
                  <a:pt x="3647027" y="5763980"/>
                </a:lnTo>
                <a:lnTo>
                  <a:pt x="0" y="57639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F1EC"/>
        </a:solidFill>
        <a:effectLst/>
      </p:bgPr>
    </p:bg>
    <p:spTree>
      <p:nvGrpSpPr>
        <p:cNvPr id="1" name=""/>
        <p:cNvGrpSpPr/>
        <p:nvPr/>
      </p:nvGrpSpPr>
      <p:grpSpPr>
        <a:xfrm>
          <a:off x="0" y="0"/>
          <a:ext cx="0" cy="0"/>
          <a:chOff x="0" y="0"/>
          <a:chExt cx="0" cy="0"/>
        </a:xfrm>
      </p:grpSpPr>
      <p:grpSp>
        <p:nvGrpSpPr>
          <p:cNvPr id="2" name="Group 2"/>
          <p:cNvGrpSpPr/>
          <p:nvPr/>
        </p:nvGrpSpPr>
        <p:grpSpPr>
          <a:xfrm>
            <a:off x="9525" y="0"/>
            <a:ext cx="18288000" cy="2023000"/>
            <a:chOff x="0" y="0"/>
            <a:chExt cx="4816593" cy="532806"/>
          </a:xfrm>
        </p:grpSpPr>
        <p:sp>
          <p:nvSpPr>
            <p:cNvPr id="3" name="Freeform 3"/>
            <p:cNvSpPr/>
            <p:nvPr/>
          </p:nvSpPr>
          <p:spPr>
            <a:xfrm>
              <a:off x="0" y="0"/>
              <a:ext cx="4816592" cy="532806"/>
            </a:xfrm>
            <a:custGeom>
              <a:avLst/>
              <a:gdLst/>
              <a:ahLst/>
              <a:cxnLst/>
              <a:rect l="l" t="t" r="r" b="b"/>
              <a:pathLst>
                <a:path w="4816592" h="532806">
                  <a:moveTo>
                    <a:pt x="0" y="0"/>
                  </a:moveTo>
                  <a:lnTo>
                    <a:pt x="4816592" y="0"/>
                  </a:lnTo>
                  <a:lnTo>
                    <a:pt x="4816592" y="532806"/>
                  </a:lnTo>
                  <a:lnTo>
                    <a:pt x="0" y="532806"/>
                  </a:lnTo>
                  <a:close/>
                </a:path>
              </a:pathLst>
            </a:custGeom>
            <a:solidFill>
              <a:srgbClr val="719B9A"/>
            </a:solidFill>
          </p:spPr>
          <p:txBody>
            <a:bodyPr/>
            <a:lstStyle/>
            <a:p>
              <a:endParaRPr lang="en-US"/>
            </a:p>
          </p:txBody>
        </p:sp>
        <p:sp>
          <p:nvSpPr>
            <p:cNvPr id="4" name="TextBox 4"/>
            <p:cNvSpPr txBox="1"/>
            <p:nvPr/>
          </p:nvSpPr>
          <p:spPr>
            <a:xfrm>
              <a:off x="0" y="-38100"/>
              <a:ext cx="4816593" cy="570906"/>
            </a:xfrm>
            <a:prstGeom prst="rect">
              <a:avLst/>
            </a:prstGeom>
          </p:spPr>
          <p:txBody>
            <a:bodyPr lIns="50800" tIns="50800" rIns="50800" bIns="50800" rtlCol="0" anchor="ctr"/>
            <a:lstStyle/>
            <a:p>
              <a:pPr algn="ctr">
                <a:lnSpc>
                  <a:spcPts val="2520"/>
                </a:lnSpc>
              </a:pPr>
              <a:endParaRPr/>
            </a:p>
          </p:txBody>
        </p:sp>
      </p:grpSp>
      <p:sp>
        <p:nvSpPr>
          <p:cNvPr id="5" name="TextBox 5"/>
          <p:cNvSpPr txBox="1"/>
          <p:nvPr/>
        </p:nvSpPr>
        <p:spPr>
          <a:xfrm>
            <a:off x="6063456" y="159703"/>
            <a:ext cx="6161088" cy="1566544"/>
          </a:xfrm>
          <a:prstGeom prst="rect">
            <a:avLst/>
          </a:prstGeom>
        </p:spPr>
        <p:txBody>
          <a:bodyPr lIns="0" tIns="0" rIns="0" bIns="0" rtlCol="0" anchor="t">
            <a:spAutoFit/>
          </a:bodyPr>
          <a:lstStyle/>
          <a:p>
            <a:pPr algn="ctr">
              <a:lnSpc>
                <a:spcPts val="12880"/>
              </a:lnSpc>
            </a:pPr>
            <a:r>
              <a:rPr lang="en-US" sz="9200">
                <a:solidFill>
                  <a:srgbClr val="F2F1EC"/>
                </a:solidFill>
                <a:latin typeface="Paytone One"/>
                <a:ea typeface="Paytone One"/>
                <a:cs typeface="Paytone One"/>
                <a:sym typeface="Paytone One"/>
              </a:rPr>
              <a:t>XÂY DỰNG </a:t>
            </a:r>
          </a:p>
        </p:txBody>
      </p:sp>
      <p:sp>
        <p:nvSpPr>
          <p:cNvPr id="6" name="TextBox 6"/>
          <p:cNvSpPr txBox="1"/>
          <p:nvPr/>
        </p:nvSpPr>
        <p:spPr>
          <a:xfrm>
            <a:off x="847360" y="2553396"/>
            <a:ext cx="13976196" cy="1500506"/>
          </a:xfrm>
          <a:prstGeom prst="rect">
            <a:avLst/>
          </a:prstGeom>
        </p:spPr>
        <p:txBody>
          <a:bodyPr lIns="0" tIns="0" rIns="0" bIns="0" rtlCol="0" anchor="t">
            <a:spAutoFit/>
          </a:bodyPr>
          <a:lstStyle/>
          <a:p>
            <a:pPr marL="928365" lvl="1" indent="-464182" algn="l">
              <a:lnSpc>
                <a:spcPts val="6019"/>
              </a:lnSpc>
              <a:buFont typeface="Arial"/>
              <a:buChar char="•"/>
            </a:pPr>
            <a:r>
              <a:rPr lang="en-US" sz="4299" b="1">
                <a:solidFill>
                  <a:srgbClr val="365B6D"/>
                </a:solidFill>
                <a:latin typeface="Cabin Semi-Bold"/>
                <a:ea typeface="Cabin Semi-Bold"/>
                <a:cs typeface="Cabin Semi-Bold"/>
                <a:sym typeface="Cabin Semi-Bold"/>
              </a:rPr>
              <a:t>Xây dựng một tình bạn vững chắc là một quá trình liên tục đòi hỏi sự đầu tư thời gian và nỗ lực.</a:t>
            </a:r>
          </a:p>
        </p:txBody>
      </p:sp>
      <p:sp>
        <p:nvSpPr>
          <p:cNvPr id="7" name="TextBox 7"/>
          <p:cNvSpPr txBox="1"/>
          <p:nvPr/>
        </p:nvSpPr>
        <p:spPr>
          <a:xfrm>
            <a:off x="847360" y="4330127"/>
            <a:ext cx="16411940" cy="2262506"/>
          </a:xfrm>
          <a:prstGeom prst="rect">
            <a:avLst/>
          </a:prstGeom>
        </p:spPr>
        <p:txBody>
          <a:bodyPr lIns="0" tIns="0" rIns="0" bIns="0" rtlCol="0" anchor="t">
            <a:spAutoFit/>
          </a:bodyPr>
          <a:lstStyle/>
          <a:p>
            <a:pPr marL="928365" lvl="1" indent="-464182" algn="l">
              <a:lnSpc>
                <a:spcPts val="6019"/>
              </a:lnSpc>
              <a:buFont typeface="Arial"/>
              <a:buChar char="•"/>
            </a:pPr>
            <a:r>
              <a:rPr lang="en-US" sz="4299" b="1">
                <a:solidFill>
                  <a:srgbClr val="365B6D"/>
                </a:solidFill>
                <a:latin typeface="Cabin Semi-Bold"/>
                <a:ea typeface="Cabin Semi-Bold"/>
                <a:cs typeface="Cabin Semi-Bold"/>
                <a:sym typeface="Cabin Semi-Bold"/>
              </a:rPr>
              <a:t>Các bước cốt lõi bao gồm việc chủ động và kết nối (ví dụ như thông qua các hoạt động: bắt chuyện, tham gia hoạt động chung,...), sau đó là lắng nghe và dành thời gian để nuôi dưỡng tình bạn.</a:t>
            </a:r>
          </a:p>
        </p:txBody>
      </p:sp>
      <p:sp>
        <p:nvSpPr>
          <p:cNvPr id="8" name="Freeform 8"/>
          <p:cNvSpPr/>
          <p:nvPr/>
        </p:nvSpPr>
        <p:spPr>
          <a:xfrm>
            <a:off x="13558047" y="6849522"/>
            <a:ext cx="1764328" cy="3150586"/>
          </a:xfrm>
          <a:custGeom>
            <a:avLst/>
            <a:gdLst/>
            <a:ahLst/>
            <a:cxnLst/>
            <a:rect l="l" t="t" r="r" b="b"/>
            <a:pathLst>
              <a:path w="1764328" h="3150586">
                <a:moveTo>
                  <a:pt x="0" y="0"/>
                </a:moveTo>
                <a:lnTo>
                  <a:pt x="1764329" y="0"/>
                </a:lnTo>
                <a:lnTo>
                  <a:pt x="1764329" y="3150586"/>
                </a:lnTo>
                <a:lnTo>
                  <a:pt x="0" y="31505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9836073" y="6992968"/>
            <a:ext cx="1902700" cy="3007140"/>
          </a:xfrm>
          <a:custGeom>
            <a:avLst/>
            <a:gdLst/>
            <a:ahLst/>
            <a:cxnLst/>
            <a:rect l="l" t="t" r="r" b="b"/>
            <a:pathLst>
              <a:path w="1902700" h="3007140">
                <a:moveTo>
                  <a:pt x="0" y="0"/>
                </a:moveTo>
                <a:lnTo>
                  <a:pt x="1902699" y="0"/>
                </a:lnTo>
                <a:lnTo>
                  <a:pt x="1902699" y="3007140"/>
                </a:lnTo>
                <a:lnTo>
                  <a:pt x="0" y="30071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a:off x="2255435" y="6992968"/>
            <a:ext cx="1760544" cy="3007140"/>
          </a:xfrm>
          <a:custGeom>
            <a:avLst/>
            <a:gdLst/>
            <a:ahLst/>
            <a:cxnLst/>
            <a:rect l="l" t="t" r="r" b="b"/>
            <a:pathLst>
              <a:path w="1760544" h="3007140">
                <a:moveTo>
                  <a:pt x="0" y="0"/>
                </a:moveTo>
                <a:lnTo>
                  <a:pt x="1760544" y="0"/>
                </a:lnTo>
                <a:lnTo>
                  <a:pt x="1760544" y="3007140"/>
                </a:lnTo>
                <a:lnTo>
                  <a:pt x="0" y="30071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a:off x="6059423" y="6992968"/>
            <a:ext cx="1733206" cy="3007140"/>
          </a:xfrm>
          <a:custGeom>
            <a:avLst/>
            <a:gdLst/>
            <a:ahLst/>
            <a:cxnLst/>
            <a:rect l="l" t="t" r="r" b="b"/>
            <a:pathLst>
              <a:path w="1733206" h="3007140">
                <a:moveTo>
                  <a:pt x="0" y="0"/>
                </a:moveTo>
                <a:lnTo>
                  <a:pt x="1733206" y="0"/>
                </a:lnTo>
                <a:lnTo>
                  <a:pt x="1733206" y="3007140"/>
                </a:lnTo>
                <a:lnTo>
                  <a:pt x="0" y="30071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1EC"/>
        </a:solidFill>
        <a:effectLst/>
      </p:bgPr>
    </p:bg>
    <p:spTree>
      <p:nvGrpSpPr>
        <p:cNvPr id="1" name=""/>
        <p:cNvGrpSpPr/>
        <p:nvPr/>
      </p:nvGrpSpPr>
      <p:grpSpPr>
        <a:xfrm>
          <a:off x="0" y="0"/>
          <a:ext cx="0" cy="0"/>
          <a:chOff x="0" y="0"/>
          <a:chExt cx="0" cy="0"/>
        </a:xfrm>
      </p:grpSpPr>
      <p:grpSp>
        <p:nvGrpSpPr>
          <p:cNvPr id="2" name="Group 2"/>
          <p:cNvGrpSpPr/>
          <p:nvPr/>
        </p:nvGrpSpPr>
        <p:grpSpPr>
          <a:xfrm>
            <a:off x="9525" y="0"/>
            <a:ext cx="18288000" cy="2023000"/>
            <a:chOff x="0" y="0"/>
            <a:chExt cx="4816593" cy="532806"/>
          </a:xfrm>
        </p:grpSpPr>
        <p:sp>
          <p:nvSpPr>
            <p:cNvPr id="3" name="Freeform 3"/>
            <p:cNvSpPr/>
            <p:nvPr/>
          </p:nvSpPr>
          <p:spPr>
            <a:xfrm>
              <a:off x="0" y="0"/>
              <a:ext cx="4816592" cy="532806"/>
            </a:xfrm>
            <a:custGeom>
              <a:avLst/>
              <a:gdLst/>
              <a:ahLst/>
              <a:cxnLst/>
              <a:rect l="l" t="t" r="r" b="b"/>
              <a:pathLst>
                <a:path w="4816592" h="532806">
                  <a:moveTo>
                    <a:pt x="0" y="0"/>
                  </a:moveTo>
                  <a:lnTo>
                    <a:pt x="4816592" y="0"/>
                  </a:lnTo>
                  <a:lnTo>
                    <a:pt x="4816592" y="532806"/>
                  </a:lnTo>
                  <a:lnTo>
                    <a:pt x="0" y="532806"/>
                  </a:lnTo>
                  <a:close/>
                </a:path>
              </a:pathLst>
            </a:custGeom>
            <a:solidFill>
              <a:srgbClr val="719B9A"/>
            </a:solidFill>
          </p:spPr>
          <p:txBody>
            <a:bodyPr/>
            <a:lstStyle/>
            <a:p>
              <a:endParaRPr lang="en-US"/>
            </a:p>
          </p:txBody>
        </p:sp>
        <p:sp>
          <p:nvSpPr>
            <p:cNvPr id="4" name="TextBox 4"/>
            <p:cNvSpPr txBox="1"/>
            <p:nvPr/>
          </p:nvSpPr>
          <p:spPr>
            <a:xfrm>
              <a:off x="0" y="-38100"/>
              <a:ext cx="4816593" cy="570906"/>
            </a:xfrm>
            <a:prstGeom prst="rect">
              <a:avLst/>
            </a:prstGeom>
          </p:spPr>
          <p:txBody>
            <a:bodyPr lIns="50800" tIns="50800" rIns="50800" bIns="50800" rtlCol="0" anchor="ctr"/>
            <a:lstStyle/>
            <a:p>
              <a:pPr algn="ctr">
                <a:lnSpc>
                  <a:spcPts val="2520"/>
                </a:lnSpc>
              </a:pPr>
              <a:endParaRPr/>
            </a:p>
          </p:txBody>
        </p:sp>
      </p:grpSp>
      <p:sp>
        <p:nvSpPr>
          <p:cNvPr id="5" name="TextBox 5"/>
          <p:cNvSpPr txBox="1"/>
          <p:nvPr/>
        </p:nvSpPr>
        <p:spPr>
          <a:xfrm>
            <a:off x="6063456" y="159703"/>
            <a:ext cx="6161088" cy="1566544"/>
          </a:xfrm>
          <a:prstGeom prst="rect">
            <a:avLst/>
          </a:prstGeom>
        </p:spPr>
        <p:txBody>
          <a:bodyPr lIns="0" tIns="0" rIns="0" bIns="0" rtlCol="0" anchor="t">
            <a:spAutoFit/>
          </a:bodyPr>
          <a:lstStyle/>
          <a:p>
            <a:pPr algn="ctr">
              <a:lnSpc>
                <a:spcPts val="12880"/>
              </a:lnSpc>
            </a:pPr>
            <a:r>
              <a:rPr lang="en-US" sz="9200">
                <a:solidFill>
                  <a:srgbClr val="F2F1EC"/>
                </a:solidFill>
                <a:latin typeface="Paytone One"/>
                <a:ea typeface="Paytone One"/>
                <a:cs typeface="Paytone One"/>
                <a:sym typeface="Paytone One"/>
              </a:rPr>
              <a:t>XÂY DỰNG </a:t>
            </a:r>
          </a:p>
        </p:txBody>
      </p:sp>
      <p:grpSp>
        <p:nvGrpSpPr>
          <p:cNvPr id="6" name="Group 6"/>
          <p:cNvGrpSpPr/>
          <p:nvPr/>
        </p:nvGrpSpPr>
        <p:grpSpPr>
          <a:xfrm>
            <a:off x="847360" y="2639121"/>
            <a:ext cx="16411940" cy="3953511"/>
            <a:chOff x="0" y="0"/>
            <a:chExt cx="21882587" cy="5271348"/>
          </a:xfrm>
        </p:grpSpPr>
        <p:sp>
          <p:nvSpPr>
            <p:cNvPr id="7" name="TextBox 7"/>
            <p:cNvSpPr txBox="1"/>
            <p:nvPr/>
          </p:nvSpPr>
          <p:spPr>
            <a:xfrm>
              <a:off x="0" y="-85725"/>
              <a:ext cx="21219721" cy="1972099"/>
            </a:xfrm>
            <a:prstGeom prst="rect">
              <a:avLst/>
            </a:prstGeom>
          </p:spPr>
          <p:txBody>
            <a:bodyPr lIns="0" tIns="0" rIns="0" bIns="0" rtlCol="0" anchor="t">
              <a:spAutoFit/>
            </a:bodyPr>
            <a:lstStyle/>
            <a:p>
              <a:pPr marL="928365" lvl="1" indent="-464182" algn="l">
                <a:lnSpc>
                  <a:spcPts val="6019"/>
                </a:lnSpc>
                <a:buFont typeface="Arial"/>
                <a:buChar char="•"/>
              </a:pPr>
              <a:r>
                <a:rPr lang="en-US" sz="4299" b="1">
                  <a:solidFill>
                    <a:srgbClr val="365B6D"/>
                  </a:solidFill>
                  <a:latin typeface="Cabin Semi-Bold"/>
                  <a:ea typeface="Cabin Semi-Bold"/>
                  <a:cs typeface="Cabin Semi-Bold"/>
                  <a:sym typeface="Cabin Semi-Bold"/>
                </a:rPr>
                <a:t>Quan trọng nhất là xây dựng niềm tin bằng cách giữ lời hứa và giữ bí mật.</a:t>
              </a:r>
            </a:p>
          </p:txBody>
        </p:sp>
        <p:sp>
          <p:nvSpPr>
            <p:cNvPr id="8" name="TextBox 8"/>
            <p:cNvSpPr txBox="1"/>
            <p:nvPr/>
          </p:nvSpPr>
          <p:spPr>
            <a:xfrm>
              <a:off x="0" y="2283249"/>
              <a:ext cx="21882587" cy="2988099"/>
            </a:xfrm>
            <a:prstGeom prst="rect">
              <a:avLst/>
            </a:prstGeom>
          </p:spPr>
          <p:txBody>
            <a:bodyPr lIns="0" tIns="0" rIns="0" bIns="0" rtlCol="0" anchor="t">
              <a:spAutoFit/>
            </a:bodyPr>
            <a:lstStyle/>
            <a:p>
              <a:pPr marL="928365" lvl="1" indent="-464182" algn="l">
                <a:lnSpc>
                  <a:spcPts val="6019"/>
                </a:lnSpc>
                <a:buFont typeface="Arial"/>
                <a:buChar char="•"/>
              </a:pPr>
              <a:r>
                <a:rPr lang="en-US" sz="4299" b="1">
                  <a:solidFill>
                    <a:srgbClr val="365B6D"/>
                  </a:solidFill>
                  <a:latin typeface="Cabin Semi-Bold"/>
                  <a:ea typeface="Cabin Semi-Bold"/>
                  <a:cs typeface="Cabin Semi-Bold"/>
                  <a:sym typeface="Cabin Semi-Bold"/>
                </a:rPr>
                <a:t>Cuối cùng, để duy trì, cần phải thường xuyên thể hiện sự quan tâm và hỗ trợ lẫn nhau, đồng thời học cách giải quyết xung đột một cách trưởng thành và tôn trọng những khác biệt của nhau.</a:t>
              </a:r>
            </a:p>
          </p:txBody>
        </p:sp>
      </p:grpSp>
      <p:sp>
        <p:nvSpPr>
          <p:cNvPr id="9" name="Freeform 9"/>
          <p:cNvSpPr/>
          <p:nvPr/>
        </p:nvSpPr>
        <p:spPr>
          <a:xfrm>
            <a:off x="2324646" y="6954583"/>
            <a:ext cx="1718547" cy="2935406"/>
          </a:xfrm>
          <a:custGeom>
            <a:avLst/>
            <a:gdLst/>
            <a:ahLst/>
            <a:cxnLst/>
            <a:rect l="l" t="t" r="r" b="b"/>
            <a:pathLst>
              <a:path w="1718547" h="2935406">
                <a:moveTo>
                  <a:pt x="0" y="0"/>
                </a:moveTo>
                <a:lnTo>
                  <a:pt x="1718547" y="0"/>
                </a:lnTo>
                <a:lnTo>
                  <a:pt x="1718547" y="2935406"/>
                </a:lnTo>
                <a:lnTo>
                  <a:pt x="0" y="29354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a:off x="5862468" y="6992968"/>
            <a:ext cx="2154330" cy="2897021"/>
          </a:xfrm>
          <a:custGeom>
            <a:avLst/>
            <a:gdLst/>
            <a:ahLst/>
            <a:cxnLst/>
            <a:rect l="l" t="t" r="r" b="b"/>
            <a:pathLst>
              <a:path w="2154330" h="2897021">
                <a:moveTo>
                  <a:pt x="0" y="0"/>
                </a:moveTo>
                <a:lnTo>
                  <a:pt x="2154330" y="0"/>
                </a:lnTo>
                <a:lnTo>
                  <a:pt x="2154330" y="2897021"/>
                </a:lnTo>
                <a:lnTo>
                  <a:pt x="0" y="28970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9836073" y="6882848"/>
            <a:ext cx="1924570" cy="3007140"/>
          </a:xfrm>
          <a:custGeom>
            <a:avLst/>
            <a:gdLst/>
            <a:ahLst/>
            <a:cxnLst/>
            <a:rect l="l" t="t" r="r" b="b"/>
            <a:pathLst>
              <a:path w="1924570" h="3007140">
                <a:moveTo>
                  <a:pt x="0" y="0"/>
                </a:moveTo>
                <a:lnTo>
                  <a:pt x="1924570" y="0"/>
                </a:lnTo>
                <a:lnTo>
                  <a:pt x="1924570" y="3007141"/>
                </a:lnTo>
                <a:lnTo>
                  <a:pt x="0" y="300714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a:off x="13579918" y="6992968"/>
            <a:ext cx="2072193" cy="3007140"/>
          </a:xfrm>
          <a:custGeom>
            <a:avLst/>
            <a:gdLst/>
            <a:ahLst/>
            <a:cxnLst/>
            <a:rect l="l" t="t" r="r" b="b"/>
            <a:pathLst>
              <a:path w="2072193" h="3007140">
                <a:moveTo>
                  <a:pt x="0" y="0"/>
                </a:moveTo>
                <a:lnTo>
                  <a:pt x="2072192" y="0"/>
                </a:lnTo>
                <a:lnTo>
                  <a:pt x="2072192" y="3007140"/>
                </a:lnTo>
                <a:lnTo>
                  <a:pt x="0" y="30071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F1EC"/>
        </a:solidFill>
        <a:effectLst/>
      </p:bgPr>
    </p:bg>
    <p:spTree>
      <p:nvGrpSpPr>
        <p:cNvPr id="1" name=""/>
        <p:cNvGrpSpPr/>
        <p:nvPr/>
      </p:nvGrpSpPr>
      <p:grpSpPr>
        <a:xfrm>
          <a:off x="0" y="0"/>
          <a:ext cx="0" cy="0"/>
          <a:chOff x="0" y="0"/>
          <a:chExt cx="0" cy="0"/>
        </a:xfrm>
      </p:grpSpPr>
      <p:sp>
        <p:nvSpPr>
          <p:cNvPr id="2" name="Freeform 2"/>
          <p:cNvSpPr/>
          <p:nvPr/>
        </p:nvSpPr>
        <p:spPr>
          <a:xfrm flipH="1">
            <a:off x="12987525" y="2328883"/>
            <a:ext cx="4271775" cy="6134403"/>
          </a:xfrm>
          <a:custGeom>
            <a:avLst/>
            <a:gdLst/>
            <a:ahLst/>
            <a:cxnLst/>
            <a:rect l="l" t="t" r="r" b="b"/>
            <a:pathLst>
              <a:path w="4271775" h="6134403">
                <a:moveTo>
                  <a:pt x="4271775" y="0"/>
                </a:moveTo>
                <a:lnTo>
                  <a:pt x="0" y="0"/>
                </a:lnTo>
                <a:lnTo>
                  <a:pt x="0" y="6134403"/>
                </a:lnTo>
                <a:lnTo>
                  <a:pt x="4271775" y="6134403"/>
                </a:lnTo>
                <a:lnTo>
                  <a:pt x="4271775"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1360230" y="2506883"/>
            <a:ext cx="9837845" cy="5136515"/>
          </a:xfrm>
          <a:prstGeom prst="rect">
            <a:avLst/>
          </a:prstGeom>
        </p:spPr>
        <p:txBody>
          <a:bodyPr lIns="0" tIns="0" rIns="0" bIns="0" rtlCol="0" anchor="t">
            <a:spAutoFit/>
          </a:bodyPr>
          <a:lstStyle/>
          <a:p>
            <a:pPr marL="0" lvl="0" indent="0" algn="ctr">
              <a:lnSpc>
                <a:spcPts val="10120"/>
              </a:lnSpc>
            </a:pPr>
            <a:r>
              <a:rPr lang="en-US" sz="9200">
                <a:solidFill>
                  <a:srgbClr val="FF3131"/>
                </a:solidFill>
                <a:latin typeface="Paytone One"/>
                <a:ea typeface="Paytone One"/>
                <a:cs typeface="Paytone One"/>
                <a:sym typeface="Paytone One"/>
              </a:rPr>
              <a:t>Cách để xây dựng, giữ gìn và mở rộng mối quan hệ  bạn bè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F1EC"/>
        </a:solidFill>
        <a:effectLst/>
      </p:bgPr>
    </p:bg>
    <p:spTree>
      <p:nvGrpSpPr>
        <p:cNvPr id="1" name=""/>
        <p:cNvGrpSpPr/>
        <p:nvPr/>
      </p:nvGrpSpPr>
      <p:grpSpPr>
        <a:xfrm>
          <a:off x="0" y="0"/>
          <a:ext cx="0" cy="0"/>
          <a:chOff x="0" y="0"/>
          <a:chExt cx="0" cy="0"/>
        </a:xfrm>
      </p:grpSpPr>
      <p:grpSp>
        <p:nvGrpSpPr>
          <p:cNvPr id="2" name="Group 2"/>
          <p:cNvGrpSpPr/>
          <p:nvPr/>
        </p:nvGrpSpPr>
        <p:grpSpPr>
          <a:xfrm>
            <a:off x="12415848" y="6664775"/>
            <a:ext cx="3984825" cy="3010270"/>
            <a:chOff x="0" y="0"/>
            <a:chExt cx="1075939" cy="812800"/>
          </a:xfrm>
        </p:grpSpPr>
        <p:sp>
          <p:nvSpPr>
            <p:cNvPr id="3" name="Freeform 3"/>
            <p:cNvSpPr/>
            <p:nvPr/>
          </p:nvSpPr>
          <p:spPr>
            <a:xfrm>
              <a:off x="0" y="0"/>
              <a:ext cx="1075938" cy="812800"/>
            </a:xfrm>
            <a:custGeom>
              <a:avLst/>
              <a:gdLst/>
              <a:ahLst/>
              <a:cxnLst/>
              <a:rect l="l" t="t" r="r" b="b"/>
              <a:pathLst>
                <a:path w="1075938" h="812800">
                  <a:moveTo>
                    <a:pt x="537969" y="0"/>
                  </a:moveTo>
                  <a:cubicBezTo>
                    <a:pt x="240857" y="0"/>
                    <a:pt x="0" y="181951"/>
                    <a:pt x="0" y="406400"/>
                  </a:cubicBezTo>
                  <a:cubicBezTo>
                    <a:pt x="0" y="630849"/>
                    <a:pt x="240857" y="812800"/>
                    <a:pt x="537969" y="812800"/>
                  </a:cubicBezTo>
                  <a:cubicBezTo>
                    <a:pt x="835081" y="812800"/>
                    <a:pt x="1075938" y="630849"/>
                    <a:pt x="1075938" y="406400"/>
                  </a:cubicBezTo>
                  <a:cubicBezTo>
                    <a:pt x="1075938" y="181951"/>
                    <a:pt x="835081" y="0"/>
                    <a:pt x="537969" y="0"/>
                  </a:cubicBezTo>
                  <a:close/>
                </a:path>
              </a:pathLst>
            </a:custGeom>
            <a:solidFill>
              <a:srgbClr val="A1C5C4"/>
            </a:solidFill>
          </p:spPr>
          <p:txBody>
            <a:bodyPr/>
            <a:lstStyle/>
            <a:p>
              <a:endParaRPr lang="en-US"/>
            </a:p>
          </p:txBody>
        </p:sp>
        <p:sp>
          <p:nvSpPr>
            <p:cNvPr id="4" name="TextBox 4"/>
            <p:cNvSpPr txBox="1"/>
            <p:nvPr/>
          </p:nvSpPr>
          <p:spPr>
            <a:xfrm>
              <a:off x="100869" y="38100"/>
              <a:ext cx="874200" cy="698500"/>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a:off x="12954732" y="546969"/>
            <a:ext cx="4156873" cy="3140241"/>
            <a:chOff x="0" y="0"/>
            <a:chExt cx="1075939" cy="812800"/>
          </a:xfrm>
        </p:grpSpPr>
        <p:sp>
          <p:nvSpPr>
            <p:cNvPr id="6" name="Freeform 6"/>
            <p:cNvSpPr/>
            <p:nvPr/>
          </p:nvSpPr>
          <p:spPr>
            <a:xfrm>
              <a:off x="0" y="0"/>
              <a:ext cx="1075938" cy="812800"/>
            </a:xfrm>
            <a:custGeom>
              <a:avLst/>
              <a:gdLst/>
              <a:ahLst/>
              <a:cxnLst/>
              <a:rect l="l" t="t" r="r" b="b"/>
              <a:pathLst>
                <a:path w="1075938" h="812800">
                  <a:moveTo>
                    <a:pt x="537969" y="0"/>
                  </a:moveTo>
                  <a:cubicBezTo>
                    <a:pt x="240857" y="0"/>
                    <a:pt x="0" y="181951"/>
                    <a:pt x="0" y="406400"/>
                  </a:cubicBezTo>
                  <a:cubicBezTo>
                    <a:pt x="0" y="630849"/>
                    <a:pt x="240857" y="812800"/>
                    <a:pt x="537969" y="812800"/>
                  </a:cubicBezTo>
                  <a:cubicBezTo>
                    <a:pt x="835081" y="812800"/>
                    <a:pt x="1075938" y="630849"/>
                    <a:pt x="1075938" y="406400"/>
                  </a:cubicBezTo>
                  <a:cubicBezTo>
                    <a:pt x="1075938" y="181951"/>
                    <a:pt x="835081" y="0"/>
                    <a:pt x="537969" y="0"/>
                  </a:cubicBezTo>
                  <a:close/>
                </a:path>
              </a:pathLst>
            </a:custGeom>
            <a:solidFill>
              <a:srgbClr val="99BBA2"/>
            </a:solidFill>
          </p:spPr>
          <p:txBody>
            <a:bodyPr/>
            <a:lstStyle/>
            <a:p>
              <a:endParaRPr lang="en-US"/>
            </a:p>
          </p:txBody>
        </p:sp>
        <p:sp>
          <p:nvSpPr>
            <p:cNvPr id="7" name="TextBox 7"/>
            <p:cNvSpPr txBox="1"/>
            <p:nvPr/>
          </p:nvSpPr>
          <p:spPr>
            <a:xfrm>
              <a:off x="100869" y="38100"/>
              <a:ext cx="874200" cy="698500"/>
            </a:xfrm>
            <a:prstGeom prst="rect">
              <a:avLst/>
            </a:prstGeom>
          </p:spPr>
          <p:txBody>
            <a:bodyPr lIns="50800" tIns="50800" rIns="50800" bIns="50800" rtlCol="0" anchor="ctr"/>
            <a:lstStyle/>
            <a:p>
              <a:pPr algn="ctr">
                <a:lnSpc>
                  <a:spcPts val="2520"/>
                </a:lnSpc>
              </a:pPr>
              <a:endParaRPr/>
            </a:p>
          </p:txBody>
        </p:sp>
      </p:grpSp>
      <p:grpSp>
        <p:nvGrpSpPr>
          <p:cNvPr id="8" name="Group 8"/>
          <p:cNvGrpSpPr/>
          <p:nvPr/>
        </p:nvGrpSpPr>
        <p:grpSpPr>
          <a:xfrm>
            <a:off x="767947" y="579947"/>
            <a:ext cx="4113219" cy="3107263"/>
            <a:chOff x="0" y="0"/>
            <a:chExt cx="1075939" cy="812800"/>
          </a:xfrm>
        </p:grpSpPr>
        <p:sp>
          <p:nvSpPr>
            <p:cNvPr id="9" name="Freeform 9"/>
            <p:cNvSpPr/>
            <p:nvPr/>
          </p:nvSpPr>
          <p:spPr>
            <a:xfrm>
              <a:off x="0" y="0"/>
              <a:ext cx="1075938" cy="812800"/>
            </a:xfrm>
            <a:custGeom>
              <a:avLst/>
              <a:gdLst/>
              <a:ahLst/>
              <a:cxnLst/>
              <a:rect l="l" t="t" r="r" b="b"/>
              <a:pathLst>
                <a:path w="1075938" h="812800">
                  <a:moveTo>
                    <a:pt x="537969" y="0"/>
                  </a:moveTo>
                  <a:cubicBezTo>
                    <a:pt x="240857" y="0"/>
                    <a:pt x="0" y="181951"/>
                    <a:pt x="0" y="406400"/>
                  </a:cubicBezTo>
                  <a:cubicBezTo>
                    <a:pt x="0" y="630849"/>
                    <a:pt x="240857" y="812800"/>
                    <a:pt x="537969" y="812800"/>
                  </a:cubicBezTo>
                  <a:cubicBezTo>
                    <a:pt x="835081" y="812800"/>
                    <a:pt x="1075938" y="630849"/>
                    <a:pt x="1075938" y="406400"/>
                  </a:cubicBezTo>
                  <a:cubicBezTo>
                    <a:pt x="1075938" y="181951"/>
                    <a:pt x="835081" y="0"/>
                    <a:pt x="537969" y="0"/>
                  </a:cubicBezTo>
                  <a:close/>
                </a:path>
              </a:pathLst>
            </a:custGeom>
            <a:solidFill>
              <a:srgbClr val="EC6459"/>
            </a:solidFill>
          </p:spPr>
          <p:txBody>
            <a:bodyPr/>
            <a:lstStyle/>
            <a:p>
              <a:endParaRPr lang="en-US"/>
            </a:p>
          </p:txBody>
        </p:sp>
        <p:sp>
          <p:nvSpPr>
            <p:cNvPr id="10" name="TextBox 10"/>
            <p:cNvSpPr txBox="1"/>
            <p:nvPr/>
          </p:nvSpPr>
          <p:spPr>
            <a:xfrm>
              <a:off x="100869" y="38100"/>
              <a:ext cx="874200" cy="698500"/>
            </a:xfrm>
            <a:prstGeom prst="rect">
              <a:avLst/>
            </a:prstGeom>
          </p:spPr>
          <p:txBody>
            <a:bodyPr lIns="50800" tIns="50800" rIns="50800" bIns="50800" rtlCol="0" anchor="ctr"/>
            <a:lstStyle/>
            <a:p>
              <a:pPr algn="ctr">
                <a:lnSpc>
                  <a:spcPts val="2520"/>
                </a:lnSpc>
              </a:pPr>
              <a:endParaRPr/>
            </a:p>
          </p:txBody>
        </p:sp>
      </p:grpSp>
      <p:sp>
        <p:nvSpPr>
          <p:cNvPr id="11" name="TextBox 11"/>
          <p:cNvSpPr txBox="1"/>
          <p:nvPr/>
        </p:nvSpPr>
        <p:spPr>
          <a:xfrm>
            <a:off x="6808821" y="4413308"/>
            <a:ext cx="4670358" cy="1766722"/>
          </a:xfrm>
          <a:prstGeom prst="rect">
            <a:avLst/>
          </a:prstGeom>
        </p:spPr>
        <p:txBody>
          <a:bodyPr lIns="0" tIns="0" rIns="0" bIns="0" rtlCol="0" anchor="t">
            <a:spAutoFit/>
          </a:bodyPr>
          <a:lstStyle/>
          <a:p>
            <a:pPr marL="0" lvl="0" indent="0" algn="ctr">
              <a:lnSpc>
                <a:spcPts val="7018"/>
              </a:lnSpc>
            </a:pPr>
            <a:r>
              <a:rPr lang="en-US" sz="5947">
                <a:solidFill>
                  <a:srgbClr val="365B6D"/>
                </a:solidFill>
                <a:latin typeface="Paytone One"/>
                <a:ea typeface="Paytone One"/>
                <a:cs typeface="Paytone One"/>
                <a:sym typeface="Paytone One"/>
              </a:rPr>
              <a:t>Một số cách phổ biến : </a:t>
            </a:r>
          </a:p>
        </p:txBody>
      </p:sp>
      <p:grpSp>
        <p:nvGrpSpPr>
          <p:cNvPr id="12" name="Group 12"/>
          <p:cNvGrpSpPr/>
          <p:nvPr/>
        </p:nvGrpSpPr>
        <p:grpSpPr>
          <a:xfrm>
            <a:off x="726932" y="6376525"/>
            <a:ext cx="4368536" cy="3300139"/>
            <a:chOff x="0" y="0"/>
            <a:chExt cx="1075939" cy="812800"/>
          </a:xfrm>
        </p:grpSpPr>
        <p:sp>
          <p:nvSpPr>
            <p:cNvPr id="13" name="Freeform 13"/>
            <p:cNvSpPr/>
            <p:nvPr/>
          </p:nvSpPr>
          <p:spPr>
            <a:xfrm>
              <a:off x="0" y="0"/>
              <a:ext cx="1075938" cy="812800"/>
            </a:xfrm>
            <a:custGeom>
              <a:avLst/>
              <a:gdLst/>
              <a:ahLst/>
              <a:cxnLst/>
              <a:rect l="l" t="t" r="r" b="b"/>
              <a:pathLst>
                <a:path w="1075938" h="812800">
                  <a:moveTo>
                    <a:pt x="537969" y="0"/>
                  </a:moveTo>
                  <a:cubicBezTo>
                    <a:pt x="240857" y="0"/>
                    <a:pt x="0" y="181951"/>
                    <a:pt x="0" y="406400"/>
                  </a:cubicBezTo>
                  <a:cubicBezTo>
                    <a:pt x="0" y="630849"/>
                    <a:pt x="240857" y="812800"/>
                    <a:pt x="537969" y="812800"/>
                  </a:cubicBezTo>
                  <a:cubicBezTo>
                    <a:pt x="835081" y="812800"/>
                    <a:pt x="1075938" y="630849"/>
                    <a:pt x="1075938" y="406400"/>
                  </a:cubicBezTo>
                  <a:cubicBezTo>
                    <a:pt x="1075938" y="181951"/>
                    <a:pt x="835081" y="0"/>
                    <a:pt x="537969" y="0"/>
                  </a:cubicBezTo>
                  <a:close/>
                </a:path>
              </a:pathLst>
            </a:custGeom>
            <a:solidFill>
              <a:srgbClr val="99BBA2"/>
            </a:solidFill>
          </p:spPr>
          <p:txBody>
            <a:bodyPr/>
            <a:lstStyle/>
            <a:p>
              <a:endParaRPr lang="en-US"/>
            </a:p>
          </p:txBody>
        </p:sp>
        <p:sp>
          <p:nvSpPr>
            <p:cNvPr id="14" name="TextBox 14"/>
            <p:cNvSpPr txBox="1"/>
            <p:nvPr/>
          </p:nvSpPr>
          <p:spPr>
            <a:xfrm>
              <a:off x="100869" y="38100"/>
              <a:ext cx="874200" cy="698500"/>
            </a:xfrm>
            <a:prstGeom prst="rect">
              <a:avLst/>
            </a:prstGeom>
          </p:spPr>
          <p:txBody>
            <a:bodyPr lIns="50800" tIns="50800" rIns="50800" bIns="50800" rtlCol="0" anchor="ctr"/>
            <a:lstStyle/>
            <a:p>
              <a:pPr algn="ctr">
                <a:lnSpc>
                  <a:spcPts val="2520"/>
                </a:lnSpc>
              </a:pPr>
              <a:endParaRPr/>
            </a:p>
          </p:txBody>
        </p:sp>
      </p:grpSp>
      <p:sp>
        <p:nvSpPr>
          <p:cNvPr id="15" name="TextBox 15"/>
          <p:cNvSpPr txBox="1"/>
          <p:nvPr/>
        </p:nvSpPr>
        <p:spPr>
          <a:xfrm>
            <a:off x="13008061" y="6995795"/>
            <a:ext cx="2800398" cy="2262505"/>
          </a:xfrm>
          <a:prstGeom prst="rect">
            <a:avLst/>
          </a:prstGeom>
        </p:spPr>
        <p:txBody>
          <a:bodyPr lIns="0" tIns="0" rIns="0" bIns="0" rtlCol="0" anchor="t">
            <a:spAutoFit/>
          </a:bodyPr>
          <a:lstStyle/>
          <a:p>
            <a:pPr algn="ctr">
              <a:lnSpc>
                <a:spcPts val="6019"/>
              </a:lnSpc>
            </a:pPr>
            <a:r>
              <a:rPr lang="en-US" sz="4299" b="1">
                <a:solidFill>
                  <a:srgbClr val="000000"/>
                </a:solidFill>
                <a:latin typeface="Cabin Semi-Bold"/>
                <a:ea typeface="Cabin Semi-Bold"/>
                <a:cs typeface="Cabin Semi-Bold"/>
                <a:sym typeface="Cabin Semi-Bold"/>
              </a:rPr>
              <a:t>Giữ liên lạc thường xuyên </a:t>
            </a:r>
          </a:p>
        </p:txBody>
      </p:sp>
      <p:sp>
        <p:nvSpPr>
          <p:cNvPr id="16" name="TextBox 16"/>
          <p:cNvSpPr txBox="1"/>
          <p:nvPr/>
        </p:nvSpPr>
        <p:spPr>
          <a:xfrm>
            <a:off x="13632970" y="942975"/>
            <a:ext cx="2800398" cy="2262505"/>
          </a:xfrm>
          <a:prstGeom prst="rect">
            <a:avLst/>
          </a:prstGeom>
        </p:spPr>
        <p:txBody>
          <a:bodyPr lIns="0" tIns="0" rIns="0" bIns="0" rtlCol="0" anchor="t">
            <a:spAutoFit/>
          </a:bodyPr>
          <a:lstStyle/>
          <a:p>
            <a:pPr algn="ctr">
              <a:lnSpc>
                <a:spcPts val="6019"/>
              </a:lnSpc>
            </a:pPr>
            <a:r>
              <a:rPr lang="en-US" sz="4299" b="1">
                <a:solidFill>
                  <a:srgbClr val="000000"/>
                </a:solidFill>
                <a:latin typeface="Cabin Semi-Bold"/>
                <a:ea typeface="Cabin Semi-Bold"/>
                <a:cs typeface="Cabin Semi-Bold"/>
                <a:sym typeface="Cabin Semi-Bold"/>
              </a:rPr>
              <a:t>quan tâm , giúp đỡ khi khó khăn </a:t>
            </a:r>
          </a:p>
        </p:txBody>
      </p:sp>
      <p:sp>
        <p:nvSpPr>
          <p:cNvPr id="17" name="TextBox 17"/>
          <p:cNvSpPr txBox="1"/>
          <p:nvPr/>
        </p:nvSpPr>
        <p:spPr>
          <a:xfrm>
            <a:off x="1424357" y="1323975"/>
            <a:ext cx="2800398" cy="1500505"/>
          </a:xfrm>
          <a:prstGeom prst="rect">
            <a:avLst/>
          </a:prstGeom>
        </p:spPr>
        <p:txBody>
          <a:bodyPr lIns="0" tIns="0" rIns="0" bIns="0" rtlCol="0" anchor="t">
            <a:spAutoFit/>
          </a:bodyPr>
          <a:lstStyle/>
          <a:p>
            <a:pPr algn="ctr">
              <a:lnSpc>
                <a:spcPts val="6019"/>
              </a:lnSpc>
            </a:pPr>
            <a:r>
              <a:rPr lang="en-US" sz="4299" b="1">
                <a:solidFill>
                  <a:srgbClr val="000000"/>
                </a:solidFill>
                <a:latin typeface="Cabin Semi-Bold"/>
                <a:ea typeface="Cabin Semi-Bold"/>
                <a:cs typeface="Cabin Semi-Bold"/>
                <a:sym typeface="Cabin Semi-Bold"/>
              </a:rPr>
              <a:t>Chủ động làm quen </a:t>
            </a:r>
          </a:p>
        </p:txBody>
      </p:sp>
      <p:sp>
        <p:nvSpPr>
          <p:cNvPr id="18" name="TextBox 18"/>
          <p:cNvSpPr txBox="1"/>
          <p:nvPr/>
        </p:nvSpPr>
        <p:spPr>
          <a:xfrm>
            <a:off x="1028700" y="6811774"/>
            <a:ext cx="3833550" cy="2262505"/>
          </a:xfrm>
          <a:prstGeom prst="rect">
            <a:avLst/>
          </a:prstGeom>
        </p:spPr>
        <p:txBody>
          <a:bodyPr lIns="0" tIns="0" rIns="0" bIns="0" rtlCol="0" anchor="t">
            <a:spAutoFit/>
          </a:bodyPr>
          <a:lstStyle/>
          <a:p>
            <a:pPr algn="ctr">
              <a:lnSpc>
                <a:spcPts val="6019"/>
              </a:lnSpc>
            </a:pPr>
            <a:r>
              <a:rPr lang="en-US" sz="4299" b="1">
                <a:solidFill>
                  <a:srgbClr val="000000"/>
                </a:solidFill>
                <a:latin typeface="Cabin Semi-Bold"/>
                <a:ea typeface="Cabin Semi-Bold"/>
                <a:cs typeface="Cabin Semi-Bold"/>
                <a:sym typeface="Cabin Semi-Bold"/>
              </a:rPr>
              <a:t>thể hiện sự chân thành,thấu hiểu khi giao tiếp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556</Words>
  <Application>Microsoft Office PowerPoint</Application>
  <PresentationFormat>Custom</PresentationFormat>
  <Paragraphs>37</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Paytone One</vt:lpstr>
      <vt:lpstr>Cabin Bold</vt:lpstr>
      <vt:lpstr>Cabin Semi-Bold</vt:lpstr>
      <vt:lpstr>Alata</vt:lpstr>
      <vt:lpstr>Cabin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Emotions Presentation in Colorful Fun Style</dc:title>
  <dc:creator>KIEU OANH</dc:creator>
  <cp:lastModifiedBy>Minh Mạc</cp:lastModifiedBy>
  <cp:revision>2</cp:revision>
  <dcterms:created xsi:type="dcterms:W3CDTF">2006-08-16T00:00:00Z</dcterms:created>
  <dcterms:modified xsi:type="dcterms:W3CDTF">2026-03-01T08:49:43Z</dcterms:modified>
  <dc:identifier>DAG46AI8-lA</dc:identifier>
</cp:coreProperties>
</file>